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sldIdLst>
    <p:sldId id="323" r:id="rId2"/>
    <p:sldId id="259" r:id="rId3"/>
    <p:sldId id="307" r:id="rId4"/>
    <p:sldId id="308" r:id="rId5"/>
    <p:sldId id="336" r:id="rId6"/>
    <p:sldId id="330" r:id="rId7"/>
    <p:sldId id="294" r:id="rId8"/>
    <p:sldId id="263" r:id="rId9"/>
    <p:sldId id="325" r:id="rId10"/>
    <p:sldId id="337" r:id="rId11"/>
    <p:sldId id="326" r:id="rId12"/>
    <p:sldId id="264" r:id="rId13"/>
    <p:sldId id="279" r:id="rId14"/>
    <p:sldId id="298" r:id="rId15"/>
    <p:sldId id="297" r:id="rId16"/>
    <p:sldId id="305" r:id="rId17"/>
    <p:sldId id="338" r:id="rId18"/>
    <p:sldId id="339" r:id="rId19"/>
    <p:sldId id="332" r:id="rId20"/>
    <p:sldId id="333" r:id="rId21"/>
    <p:sldId id="310" r:id="rId22"/>
    <p:sldId id="319" r:id="rId23"/>
    <p:sldId id="334" r:id="rId24"/>
    <p:sldId id="315" r:id="rId25"/>
    <p:sldId id="335" r:id="rId26"/>
    <p:sldId id="311" r:id="rId27"/>
    <p:sldId id="320" r:id="rId28"/>
    <p:sldId id="316" r:id="rId29"/>
    <p:sldId id="322" r:id="rId30"/>
    <p:sldId id="317" r:id="rId31"/>
    <p:sldId id="321" r:id="rId32"/>
    <p:sldId id="327" r:id="rId33"/>
    <p:sldId id="328" r:id="rId34"/>
    <p:sldId id="275" r:id="rId35"/>
    <p:sldId id="303" r:id="rId36"/>
    <p:sldId id="324" r:id="rId37"/>
    <p:sldId id="301" r:id="rId38"/>
    <p:sldId id="302" r:id="rId3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22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0" autoAdjust="0"/>
    <p:restoredTop sz="57310" autoAdjust="0"/>
  </p:normalViewPr>
  <p:slideViewPr>
    <p:cSldViewPr snapToGrid="0">
      <p:cViewPr varScale="1">
        <p:scale>
          <a:sx n="65" d="100"/>
          <a:sy n="65" d="100"/>
        </p:scale>
        <p:origin x="2070"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0" d="100"/>
          <a:sy n="40" d="100"/>
        </p:scale>
        <p:origin x="2386" y="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60AB24DB-E49C-4983-9667-3FA6C1775BF9}" type="datetimeFigureOut">
              <a:rPr lang="en-NZ" smtClean="0"/>
              <a:t>3/05/2018</a:t>
            </a:fld>
            <a:endParaRPr lang="en-NZ"/>
          </a:p>
        </p:txBody>
      </p:sp>
      <p:sp>
        <p:nvSpPr>
          <p:cNvPr id="4" name="Slide Image Placeholder 3"/>
          <p:cNvSpPr>
            <a:spLocks noGrp="1" noRot="1" noChangeAspect="1"/>
          </p:cNvSpPr>
          <p:nvPr>
            <p:ph type="sldImg" idx="2"/>
          </p:nvPr>
        </p:nvSpPr>
        <p:spPr>
          <a:xfrm>
            <a:off x="960438" y="847725"/>
            <a:ext cx="4886325" cy="27479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1" y="3842536"/>
            <a:ext cx="5445760" cy="54144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B682D4C-3739-409D-B8C2-A919AD718546}" type="slidenum">
              <a:rPr lang="en-NZ" smtClean="0"/>
              <a:t>‹#›</a:t>
            </a:fld>
            <a:endParaRPr lang="en-NZ"/>
          </a:p>
        </p:txBody>
      </p:sp>
    </p:spTree>
    <p:extLst>
      <p:ext uri="{BB962C8B-B14F-4D97-AF65-F5344CB8AC3E}">
        <p14:creationId xmlns:p14="http://schemas.microsoft.com/office/powerpoint/2010/main" val="194379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nference.co.nz/gp1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sz="1600" i="1" kern="1200" dirty="0">
                <a:solidFill>
                  <a:schemeClr val="tx1"/>
                </a:solidFill>
                <a:effectLst/>
                <a:latin typeface="+mn-lt"/>
                <a:ea typeface="+mn-ea"/>
                <a:cs typeface="+mn-cs"/>
              </a:rPr>
              <a:t>Welcome to attendees</a:t>
            </a:r>
            <a:endParaRPr lang="en-NZ" sz="1600" kern="1200" dirty="0">
              <a:solidFill>
                <a:schemeClr val="tx1"/>
              </a:solidFill>
              <a:effectLst/>
              <a:latin typeface="+mn-lt"/>
              <a:ea typeface="+mn-ea"/>
              <a:cs typeface="+mn-cs"/>
            </a:endParaRP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My name is Kate Wang, I’m the General Manager – Quality at the College.</a:t>
            </a:r>
          </a:p>
          <a:p>
            <a:pPr lvl="0"/>
            <a:endParaRPr lang="en-NZ"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tx1"/>
                </a:solidFill>
                <a:effectLst/>
                <a:latin typeface="+mn-lt"/>
                <a:ea typeface="+mn-ea"/>
                <a:cs typeface="+mn-cs"/>
              </a:rPr>
              <a:t>It’s a pleasure to welcome you to our second quality webinar, which is looking at </a:t>
            </a:r>
            <a:r>
              <a:rPr lang="en-NZ" sz="1600" b="1" noProof="0" dirty="0">
                <a:solidFill>
                  <a:srgbClr val="EC7225"/>
                </a:solidFill>
              </a:rPr>
              <a:t>health and safety in general practice</a:t>
            </a:r>
            <a:r>
              <a:rPr lang="en-NZ" sz="1600" noProof="0" dirty="0"/>
              <a:t>.</a:t>
            </a:r>
          </a:p>
          <a:p>
            <a:pPr lvl="0"/>
            <a:endParaRPr lang="en-NZ" sz="1600" kern="1200" dirty="0">
              <a:solidFill>
                <a:schemeClr val="tx1"/>
              </a:solidFill>
              <a:effectLst/>
              <a:latin typeface="+mn-lt"/>
              <a:ea typeface="+mn-ea"/>
              <a:cs typeface="+mn-cs"/>
            </a:endParaRPr>
          </a:p>
          <a:p>
            <a:pPr lvl="0"/>
            <a:endParaRPr lang="en-NZ" sz="1600" kern="1200" dirty="0">
              <a:solidFill>
                <a:schemeClr val="tx1"/>
              </a:solidFill>
              <a:effectLst/>
              <a:latin typeface="+mn-lt"/>
              <a:ea typeface="+mn-ea"/>
              <a:cs typeface="+mn-cs"/>
            </a:endParaRPr>
          </a:p>
          <a:p>
            <a:endParaRPr lang="en-NZ" sz="1600" dirty="0"/>
          </a:p>
        </p:txBody>
      </p:sp>
      <p:sp>
        <p:nvSpPr>
          <p:cNvPr id="4" name="Slide Number Placeholder 3"/>
          <p:cNvSpPr>
            <a:spLocks noGrp="1"/>
          </p:cNvSpPr>
          <p:nvPr>
            <p:ph type="sldNum" sz="quarter" idx="10"/>
          </p:nvPr>
        </p:nvSpPr>
        <p:spPr/>
        <p:txBody>
          <a:bodyPr/>
          <a:lstStyle/>
          <a:p>
            <a:fld id="{AB682D4C-3739-409D-B8C2-A919AD718546}" type="slidenum">
              <a:rPr lang="en-NZ" smtClean="0"/>
              <a:t>1</a:t>
            </a:fld>
            <a:endParaRPr lang="en-NZ" dirty="0"/>
          </a:p>
        </p:txBody>
      </p:sp>
    </p:spTree>
    <p:extLst>
      <p:ext uri="{BB962C8B-B14F-4D97-AF65-F5344CB8AC3E}">
        <p14:creationId xmlns:p14="http://schemas.microsoft.com/office/powerpoint/2010/main" val="127729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have broken it down into </a:t>
            </a:r>
            <a:r>
              <a:rPr lang="en-NZ" b="1" dirty="0">
                <a:solidFill>
                  <a:srgbClr val="EC7225"/>
                </a:solidFill>
              </a:rPr>
              <a:t>people, and systems and processes</a:t>
            </a:r>
          </a:p>
          <a:p>
            <a:endParaRPr lang="en-NZ" b="1" dirty="0">
              <a:solidFill>
                <a:srgbClr val="EC722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The next two slides cover the areas for you to manage.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This is more of an update for you</a:t>
            </a:r>
            <a:r>
              <a:rPr lang="en-NZ" sz="1200" baseline="0" dirty="0"/>
              <a:t> as these requirements of the Act should already be in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aseline="0" dirty="0"/>
          </a:p>
          <a:p>
            <a:endParaRPr lang="en-NZ" b="1" dirty="0">
              <a:solidFill>
                <a:srgbClr val="EC7225"/>
              </a:solidFill>
            </a:endParaRPr>
          </a:p>
          <a:p>
            <a:endParaRPr lang="en-NZ" b="1" dirty="0">
              <a:solidFill>
                <a:srgbClr val="EC7225"/>
              </a:solidFill>
            </a:endParaRPr>
          </a:p>
        </p:txBody>
      </p:sp>
      <p:sp>
        <p:nvSpPr>
          <p:cNvPr id="4" name="Slide Number Placeholder 3"/>
          <p:cNvSpPr>
            <a:spLocks noGrp="1"/>
          </p:cNvSpPr>
          <p:nvPr>
            <p:ph type="sldNum" sz="quarter" idx="10"/>
          </p:nvPr>
        </p:nvSpPr>
        <p:spPr/>
        <p:txBody>
          <a:bodyPr/>
          <a:lstStyle/>
          <a:p>
            <a:fld id="{AB682D4C-3739-409D-B8C2-A919AD718546}" type="slidenum">
              <a:rPr lang="en-NZ" smtClean="0"/>
              <a:t>10</a:t>
            </a:fld>
            <a:endParaRPr lang="en-NZ"/>
          </a:p>
        </p:txBody>
      </p:sp>
    </p:spTree>
    <p:extLst>
      <p:ext uri="{BB962C8B-B14F-4D97-AF65-F5344CB8AC3E}">
        <p14:creationId xmlns:p14="http://schemas.microsoft.com/office/powerpoint/2010/main" val="76540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aseline="0" dirty="0"/>
              <a:t>So what do these 4 points mean in reality….</a:t>
            </a:r>
          </a:p>
          <a:p>
            <a:pPr marL="0" indent="0">
              <a:buNone/>
            </a:pPr>
            <a:endParaRPr lang="en-NZ" sz="1200" dirty="0"/>
          </a:p>
          <a:p>
            <a:pPr marL="0" indent="0">
              <a:buNone/>
            </a:pPr>
            <a:endParaRPr lang="en-NZ" sz="1200" dirty="0"/>
          </a:p>
          <a:p>
            <a:pPr marL="0" indent="0">
              <a:buNone/>
            </a:pPr>
            <a:r>
              <a:rPr lang="en-NZ" sz="1200" dirty="0"/>
              <a:t>1. Agenda item at owners and staff meetings- there needs to be a two way flow of d</a:t>
            </a:r>
            <a:r>
              <a:rPr lang="en-NZ" sz="1200" baseline="0" dirty="0"/>
              <a:t>ecisions/information related to H &amp; S.</a:t>
            </a:r>
          </a:p>
          <a:p>
            <a:pPr marL="0" indent="0">
              <a:buNone/>
            </a:pPr>
            <a:r>
              <a:rPr lang="en-NZ" sz="1200" baseline="0" dirty="0"/>
              <a:t>What does that mean? </a:t>
            </a:r>
          </a:p>
          <a:p>
            <a:pPr marL="0" indent="0">
              <a:buNone/>
            </a:pPr>
            <a:r>
              <a:rPr lang="en-NZ" sz="1200" baseline="0" dirty="0"/>
              <a:t>Discussion around any accidents that have occurred and what is any changes that need to be put in place…a discussion as a team about that.</a:t>
            </a:r>
          </a:p>
          <a:p>
            <a:pPr marL="0" indent="0">
              <a:buNone/>
            </a:pPr>
            <a:r>
              <a:rPr lang="en-NZ" sz="1200" baseline="0" dirty="0"/>
              <a:t>What if a new hazard has been identified….staff and owners need to know what it is and how is it to be managed/controlled.</a:t>
            </a:r>
          </a:p>
          <a:p>
            <a:pPr marL="0" indent="0">
              <a:buNone/>
            </a:pPr>
            <a:r>
              <a:rPr lang="en-NZ" sz="1200" u="sng" baseline="0" dirty="0"/>
              <a:t>An example</a:t>
            </a:r>
            <a:r>
              <a:rPr lang="en-NZ" sz="1200" baseline="0" dirty="0"/>
              <a:t> might be major street works that are about to occur right in front of your practice, a real risk to staff, visitors and patients</a:t>
            </a:r>
          </a:p>
          <a:p>
            <a:pPr marL="0" indent="0">
              <a:buNone/>
            </a:pPr>
            <a:r>
              <a:rPr lang="en-NZ" sz="1200" baseline="0" dirty="0"/>
              <a:t>What are the controls that need to be put in place to minimise risk…..hoarding put up, different access area for patients, improved lighting to avoid the hazard</a:t>
            </a:r>
          </a:p>
          <a:p>
            <a:pPr marL="0" indent="0">
              <a:buNone/>
            </a:pPr>
            <a:r>
              <a:rPr lang="en-NZ" sz="1200" baseline="0" dirty="0"/>
              <a:t>You will have others</a:t>
            </a:r>
          </a:p>
          <a:p>
            <a:pPr marL="0" indent="0">
              <a:buNone/>
            </a:pPr>
            <a:endParaRPr lang="en-NZ"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aseline="0" dirty="0"/>
              <a:t>2. Staff meetings need to include active participation of staff / management regarding H &amp; 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Staff health and safety assessment –  after induction and annually</a:t>
            </a:r>
          </a:p>
          <a:p>
            <a:pPr marL="0" indent="0">
              <a:buNone/>
            </a:pPr>
            <a:endParaRPr lang="en-NZ" sz="1200" baseline="0" dirty="0"/>
          </a:p>
          <a:p>
            <a:pPr marL="0" indent="0">
              <a:buNone/>
            </a:pPr>
            <a:r>
              <a:rPr lang="en-NZ" sz="1200" baseline="0" dirty="0"/>
              <a:t>3. Education of staff ( and owners/managers) who hold the responsibilities- many resources available through </a:t>
            </a:r>
            <a:r>
              <a:rPr lang="en-NZ" sz="1200" baseline="0" dirty="0" err="1"/>
              <a:t>Worksafe</a:t>
            </a:r>
            <a:r>
              <a:rPr lang="en-NZ" sz="1200" baseline="0" dirty="0"/>
              <a:t>- videos, toolboxes. Updates and education for example the new hazardous substances Regs.,, new mechanical equipment bought into the practice, a new steriliser- have staff been trained to use</a:t>
            </a:r>
          </a:p>
          <a:p>
            <a:pPr marL="0" indent="0">
              <a:buNone/>
            </a:pPr>
            <a:endParaRPr lang="en-NZ" sz="1200" baseline="0" dirty="0"/>
          </a:p>
          <a:p>
            <a:pPr marL="0" indent="0">
              <a:buNone/>
            </a:pPr>
            <a:r>
              <a:rPr lang="en-NZ" sz="1200" baseline="0" dirty="0"/>
              <a:t>4. New staff need to have H &amp; S in their induction – such as how to report hazards, accidents, incidents, what to use for reporting, what are the practice hazards (risks)</a:t>
            </a:r>
          </a:p>
          <a:p>
            <a:pPr marL="0" indent="0">
              <a:buNone/>
            </a:pPr>
            <a:endParaRPr lang="en-NZ"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11</a:t>
            </a:fld>
            <a:endParaRPr lang="en-NZ"/>
          </a:p>
        </p:txBody>
      </p:sp>
    </p:spTree>
    <p:extLst>
      <p:ext uri="{BB962C8B-B14F-4D97-AF65-F5344CB8AC3E}">
        <p14:creationId xmlns:p14="http://schemas.microsoft.com/office/powerpoint/2010/main" val="2235566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pPr marL="228600" indent="-228600">
              <a:buAutoNum type="arabicPeriod"/>
            </a:pPr>
            <a:r>
              <a:rPr lang="en-NZ" sz="1600" dirty="0"/>
              <a:t>H &amp; S policy – sample</a:t>
            </a:r>
            <a:r>
              <a:rPr lang="en-NZ" sz="1600" baseline="0" dirty="0"/>
              <a:t> provided as a resource, you must adapt for your practice</a:t>
            </a:r>
          </a:p>
          <a:p>
            <a:pPr marL="228600" indent="-228600">
              <a:buAutoNum type="arabicPeriod"/>
            </a:pPr>
            <a:endParaRPr lang="en-NZ" sz="1600" dirty="0"/>
          </a:p>
          <a:p>
            <a:pPr marL="228600" indent="-228600">
              <a:buAutoNum type="arabicPeriod"/>
            </a:pPr>
            <a:r>
              <a:rPr lang="en-NZ" sz="1600" baseline="0" dirty="0"/>
              <a:t>Risk (hazard) register needs to be maintained, including existing hazards and also hazards identified through incident / accident reporting and checks/audits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t>      Review of risk register, accident or incident register – every month or  link it to your meetings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dirty="0"/>
          </a:p>
          <a:p>
            <a:pPr marL="0" indent="0">
              <a:buNone/>
            </a:pPr>
            <a:r>
              <a:rPr lang="en-NZ" sz="1600" baseline="0" dirty="0"/>
              <a:t>3.   Checks and audits need to be done and actioned</a:t>
            </a:r>
          </a:p>
          <a:p>
            <a:pPr marL="0" indent="0">
              <a:buNone/>
            </a:pPr>
            <a:r>
              <a:rPr lang="en-NZ" sz="1600" dirty="0"/>
              <a:t>      Evacuation drills – every six months</a:t>
            </a:r>
          </a:p>
          <a:p>
            <a:r>
              <a:rPr lang="en-NZ" sz="1600" dirty="0"/>
              <a:t>      Update practice emergency plan and business continuity plan – annually</a:t>
            </a:r>
          </a:p>
          <a:p>
            <a:r>
              <a:rPr lang="en-NZ" sz="1600" dirty="0"/>
              <a:t>      Workplace environmental audit or check – at least annually</a:t>
            </a:r>
          </a:p>
          <a:p>
            <a:r>
              <a:rPr lang="en-NZ" sz="1600" dirty="0"/>
              <a:t>      Health and safety audit – annually</a:t>
            </a:r>
          </a:p>
          <a:p>
            <a:endParaRPr lang="en-NZ"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baseline="0" dirty="0"/>
              <a:t>4.   Reporting – owners need to know, management need to know and act, staff need to report, H &amp; S incidents and accidents should form part of the overall incident management processes, not in isolation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NZ" sz="1600"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NZ"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dirty="0"/>
          </a:p>
        </p:txBody>
      </p:sp>
      <p:sp>
        <p:nvSpPr>
          <p:cNvPr id="4" name="Slide Number Placeholder 3"/>
          <p:cNvSpPr>
            <a:spLocks noGrp="1"/>
          </p:cNvSpPr>
          <p:nvPr>
            <p:ph type="sldNum" sz="quarter" idx="10"/>
          </p:nvPr>
        </p:nvSpPr>
        <p:spPr/>
        <p:txBody>
          <a:bodyPr/>
          <a:lstStyle/>
          <a:p>
            <a:fld id="{B8C9E5AC-2124-40F9-B65D-571EEC9333F9}" type="slidenum">
              <a:rPr lang="en-NZ" smtClean="0"/>
              <a:t>12</a:t>
            </a:fld>
            <a:endParaRPr lang="en-NZ"/>
          </a:p>
        </p:txBody>
      </p:sp>
    </p:spTree>
    <p:extLst>
      <p:ext uri="{BB962C8B-B14F-4D97-AF65-F5344CB8AC3E}">
        <p14:creationId xmlns:p14="http://schemas.microsoft.com/office/powerpoint/2010/main" val="2779717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t>The second criteria - this recognises the responsibility and acknowledges</a:t>
            </a:r>
            <a:r>
              <a:rPr lang="en-NZ" sz="1600" baseline="0" dirty="0"/>
              <a:t> the task</a:t>
            </a:r>
            <a:endParaRPr lang="en-NZ"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t>Add this job to the person’s position description and review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a:t>This could be one person or a team, or could be a shared role…up to you to decide what best works for you</a:t>
            </a:r>
          </a:p>
        </p:txBody>
      </p:sp>
      <p:sp>
        <p:nvSpPr>
          <p:cNvPr id="4" name="Slide Number Placeholder 3"/>
          <p:cNvSpPr>
            <a:spLocks noGrp="1"/>
          </p:cNvSpPr>
          <p:nvPr>
            <p:ph type="sldNum" sz="quarter" idx="10"/>
          </p:nvPr>
        </p:nvSpPr>
        <p:spPr/>
        <p:txBody>
          <a:bodyPr/>
          <a:lstStyle/>
          <a:p>
            <a:fld id="{B8C9E5AC-2124-40F9-B65D-571EEC9333F9}" type="slidenum">
              <a:rPr lang="en-NZ" smtClean="0"/>
              <a:t>13</a:t>
            </a:fld>
            <a:endParaRPr lang="en-NZ"/>
          </a:p>
        </p:txBody>
      </p:sp>
    </p:spTree>
    <p:extLst>
      <p:ext uri="{BB962C8B-B14F-4D97-AF65-F5344CB8AC3E}">
        <p14:creationId xmlns:p14="http://schemas.microsoft.com/office/powerpoint/2010/main" val="224337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Image from WorkSafe, Worker engagement and participation: https://worksafe.govt.nz/managing-health-and-safety/businesses/worker-engagement-and-participation/</a:t>
            </a:r>
          </a:p>
        </p:txBody>
      </p:sp>
      <p:sp>
        <p:nvSpPr>
          <p:cNvPr id="4" name="Slide Number Placeholder 3"/>
          <p:cNvSpPr>
            <a:spLocks noGrp="1"/>
          </p:cNvSpPr>
          <p:nvPr>
            <p:ph type="sldNum" sz="quarter" idx="10"/>
          </p:nvPr>
        </p:nvSpPr>
        <p:spPr/>
        <p:txBody>
          <a:bodyPr/>
          <a:lstStyle/>
          <a:p>
            <a:fld id="{AB682D4C-3739-409D-B8C2-A919AD718546}" type="slidenum">
              <a:rPr lang="en-NZ" smtClean="0"/>
              <a:t>14</a:t>
            </a:fld>
            <a:endParaRPr lang="en-NZ"/>
          </a:p>
        </p:txBody>
      </p:sp>
    </p:spTree>
    <p:extLst>
      <p:ext uri="{BB962C8B-B14F-4D97-AF65-F5344CB8AC3E}">
        <p14:creationId xmlns:p14="http://schemas.microsoft.com/office/powerpoint/2010/main" val="17554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Now want to cover of Risk (Hazard) Management and the resources available to you</a:t>
            </a:r>
          </a:p>
          <a:p>
            <a:r>
              <a:rPr lang="en-NZ" dirty="0"/>
              <a:t>Hazards (risks) are different than accidents/ incidents….I have come across some confusion doing assessments…but remember a hazard can result in an incident and visa versa</a:t>
            </a:r>
          </a:p>
          <a:p>
            <a:endParaRPr lang="en-NZ" dirty="0"/>
          </a:p>
          <a:p>
            <a:r>
              <a:rPr lang="en-NZ" dirty="0"/>
              <a:t>Resources:</a:t>
            </a:r>
          </a:p>
          <a:p>
            <a:r>
              <a:rPr lang="en-NZ" dirty="0"/>
              <a:t>Hazard</a:t>
            </a:r>
            <a:r>
              <a:rPr lang="en-NZ" baseline="0" dirty="0"/>
              <a:t> reporting form</a:t>
            </a:r>
          </a:p>
          <a:p>
            <a:r>
              <a:rPr lang="en-NZ" dirty="0"/>
              <a:t>Risk register sample </a:t>
            </a:r>
          </a:p>
        </p:txBody>
      </p:sp>
      <p:sp>
        <p:nvSpPr>
          <p:cNvPr id="4" name="Slide Number Placeholder 3"/>
          <p:cNvSpPr>
            <a:spLocks noGrp="1"/>
          </p:cNvSpPr>
          <p:nvPr>
            <p:ph type="sldNum" sz="quarter" idx="10"/>
          </p:nvPr>
        </p:nvSpPr>
        <p:spPr/>
        <p:txBody>
          <a:bodyPr/>
          <a:lstStyle/>
          <a:p>
            <a:fld id="{689E4376-2CDF-4F1D-824D-1B676DA7C4C7}" type="slidenum">
              <a:rPr lang="en-NZ" smtClean="0"/>
              <a:t>15</a:t>
            </a:fld>
            <a:endParaRPr lang="en-NZ"/>
          </a:p>
        </p:txBody>
      </p:sp>
    </p:spTree>
    <p:extLst>
      <p:ext uri="{BB962C8B-B14F-4D97-AF65-F5344CB8AC3E}">
        <p14:creationId xmlns:p14="http://schemas.microsoft.com/office/powerpoint/2010/main" val="374697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Risks (hazards) are not always about physical things.</a:t>
            </a:r>
          </a:p>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16</a:t>
            </a:fld>
            <a:endParaRPr lang="en-NZ"/>
          </a:p>
        </p:txBody>
      </p:sp>
    </p:spTree>
    <p:extLst>
      <p:ext uri="{BB962C8B-B14F-4D97-AF65-F5344CB8AC3E}">
        <p14:creationId xmlns:p14="http://schemas.microsoft.com/office/powerpoint/2010/main" val="139997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17</a:t>
            </a:fld>
            <a:endParaRPr lang="en-NZ"/>
          </a:p>
        </p:txBody>
      </p:sp>
    </p:spTree>
    <p:extLst>
      <p:ext uri="{BB962C8B-B14F-4D97-AF65-F5344CB8AC3E}">
        <p14:creationId xmlns:p14="http://schemas.microsoft.com/office/powerpoint/2010/main" val="1077529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Remember….Controls reduce and mitigate risk</a:t>
            </a:r>
          </a:p>
        </p:txBody>
      </p:sp>
      <p:sp>
        <p:nvSpPr>
          <p:cNvPr id="4" name="Slide Number Placeholder 3"/>
          <p:cNvSpPr>
            <a:spLocks noGrp="1"/>
          </p:cNvSpPr>
          <p:nvPr>
            <p:ph type="sldNum" sz="quarter" idx="10"/>
          </p:nvPr>
        </p:nvSpPr>
        <p:spPr/>
        <p:txBody>
          <a:bodyPr/>
          <a:lstStyle/>
          <a:p>
            <a:fld id="{AB682D4C-3739-409D-B8C2-A919AD718546}" type="slidenum">
              <a:rPr lang="en-NZ" smtClean="0"/>
              <a:t>18</a:t>
            </a:fld>
            <a:endParaRPr lang="en-NZ"/>
          </a:p>
        </p:txBody>
      </p:sp>
    </p:spTree>
    <p:extLst>
      <p:ext uri="{BB962C8B-B14F-4D97-AF65-F5344CB8AC3E}">
        <p14:creationId xmlns:p14="http://schemas.microsoft.com/office/powerpoint/2010/main" val="203293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Risk rating matrix</a:t>
            </a:r>
            <a:r>
              <a:rPr lang="en-NZ" baseline="0" dirty="0"/>
              <a:t> is included in the risk template</a:t>
            </a:r>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19</a:t>
            </a:fld>
            <a:endParaRPr lang="en-NZ"/>
          </a:p>
        </p:txBody>
      </p:sp>
    </p:spTree>
    <p:extLst>
      <p:ext uri="{BB962C8B-B14F-4D97-AF65-F5344CB8AC3E}">
        <p14:creationId xmlns:p14="http://schemas.microsoft.com/office/powerpoint/2010/main" val="345136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sz="1600" i="1" kern="1200" dirty="0">
                <a:solidFill>
                  <a:schemeClr val="tx1"/>
                </a:solidFill>
                <a:effectLst/>
                <a:latin typeface="+mn-lt"/>
                <a:ea typeface="+mn-ea"/>
                <a:cs typeface="+mn-cs"/>
              </a:rPr>
              <a:t>Housekeeping</a:t>
            </a:r>
            <a:endParaRPr lang="en-NZ" sz="1600" kern="1200" dirty="0">
              <a:solidFill>
                <a:schemeClr val="tx1"/>
              </a:solidFill>
              <a:effectLst/>
              <a:latin typeface="+mn-lt"/>
              <a:ea typeface="+mn-ea"/>
              <a:cs typeface="+mn-cs"/>
            </a:endParaRPr>
          </a:p>
          <a:p>
            <a:pPr lvl="0"/>
            <a:endParaRPr lang="en-NZ"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82D4C-3739-409D-B8C2-A919AD718546}" type="slidenum">
              <a:rPr lang="en-NZ" smtClean="0"/>
              <a:t>2</a:t>
            </a:fld>
            <a:endParaRPr lang="en-NZ" dirty="0"/>
          </a:p>
        </p:txBody>
      </p:sp>
    </p:spTree>
    <p:extLst>
      <p:ext uri="{BB962C8B-B14F-4D97-AF65-F5344CB8AC3E}">
        <p14:creationId xmlns:p14="http://schemas.microsoft.com/office/powerpoint/2010/main" val="2606855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20</a:t>
            </a:fld>
            <a:endParaRPr lang="en-NZ"/>
          </a:p>
        </p:txBody>
      </p:sp>
    </p:spTree>
    <p:extLst>
      <p:ext uri="{BB962C8B-B14F-4D97-AF65-F5344CB8AC3E}">
        <p14:creationId xmlns:p14="http://schemas.microsoft.com/office/powerpoint/2010/main" val="1288744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Include in your policy…hazardous</a:t>
            </a:r>
            <a:r>
              <a:rPr lang="en-NZ" baseline="0" dirty="0"/>
              <a:t> substances is covered </a:t>
            </a:r>
            <a:r>
              <a:rPr lang="en-NZ" dirty="0"/>
              <a:t>in the sample policy provided</a:t>
            </a:r>
          </a:p>
        </p:txBody>
      </p:sp>
      <p:sp>
        <p:nvSpPr>
          <p:cNvPr id="4" name="Slide Number Placeholder 3"/>
          <p:cNvSpPr>
            <a:spLocks noGrp="1"/>
          </p:cNvSpPr>
          <p:nvPr>
            <p:ph type="sldNum" sz="quarter" idx="10"/>
          </p:nvPr>
        </p:nvSpPr>
        <p:spPr/>
        <p:txBody>
          <a:bodyPr/>
          <a:lstStyle/>
          <a:p>
            <a:fld id="{AB682D4C-3739-409D-B8C2-A919AD718546}" type="slidenum">
              <a:rPr lang="en-NZ" smtClean="0"/>
              <a:t>21</a:t>
            </a:fld>
            <a:endParaRPr lang="en-NZ"/>
          </a:p>
        </p:txBody>
      </p:sp>
    </p:spTree>
    <p:extLst>
      <p:ext uri="{BB962C8B-B14F-4D97-AF65-F5344CB8AC3E}">
        <p14:creationId xmlns:p14="http://schemas.microsoft.com/office/powerpoint/2010/main" val="2230193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22</a:t>
            </a:fld>
            <a:endParaRPr lang="en-NZ"/>
          </a:p>
        </p:txBody>
      </p:sp>
    </p:spTree>
    <p:extLst>
      <p:ext uri="{BB962C8B-B14F-4D97-AF65-F5344CB8AC3E}">
        <p14:creationId xmlns:p14="http://schemas.microsoft.com/office/powerpoint/2010/main" val="65437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Go to </a:t>
            </a:r>
            <a:r>
              <a:rPr lang="en-NZ" dirty="0" err="1"/>
              <a:t>Worksafe</a:t>
            </a:r>
            <a:r>
              <a:rPr lang="en-NZ" dirty="0"/>
              <a:t> website and bring up the Toolbox</a:t>
            </a:r>
          </a:p>
          <a:p>
            <a:r>
              <a:rPr lang="en-NZ" dirty="0"/>
              <a:t>The 5 tabs…Guide, Workbook, Calculator, Videos, Workers</a:t>
            </a:r>
          </a:p>
          <a:p>
            <a:r>
              <a:rPr lang="en-NZ" dirty="0"/>
              <a:t>These</a:t>
            </a:r>
            <a:r>
              <a:rPr lang="en-NZ" baseline="0" dirty="0"/>
              <a:t> provide you will everything you need to know to meet the requirements</a:t>
            </a:r>
          </a:p>
          <a:p>
            <a:r>
              <a:rPr lang="en-NZ" baseline="0" dirty="0"/>
              <a:t>Videos are great!</a:t>
            </a:r>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23</a:t>
            </a:fld>
            <a:endParaRPr lang="en-NZ"/>
          </a:p>
        </p:txBody>
      </p:sp>
    </p:spTree>
    <p:extLst>
      <p:ext uri="{BB962C8B-B14F-4D97-AF65-F5344CB8AC3E}">
        <p14:creationId xmlns:p14="http://schemas.microsoft.com/office/powerpoint/2010/main" val="1656313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It’s important to know what hazardous substances you have in order to safely manage their risks to your workers and others who may be exposed to hazardous substances in your workplace.</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There is</a:t>
            </a:r>
            <a:r>
              <a:rPr lang="en-NZ" sz="1200" b="0" i="0" kern="1200" baseline="0" dirty="0">
                <a:solidFill>
                  <a:schemeClr val="tx1"/>
                </a:solidFill>
                <a:effectLst/>
                <a:latin typeface="+mn-lt"/>
                <a:ea typeface="+mn-ea"/>
                <a:cs typeface="+mn-cs"/>
              </a:rPr>
              <a:t> detailed information and resources ( sample inventory list), practical guides, and training videos – above link</a:t>
            </a:r>
          </a:p>
          <a:p>
            <a:endParaRPr lang="en-NZ" sz="1200" b="0" i="0" kern="1200" baseline="0" dirty="0">
              <a:solidFill>
                <a:schemeClr val="tx1"/>
              </a:solidFill>
              <a:effectLst/>
              <a:latin typeface="+mn-lt"/>
              <a:ea typeface="+mn-ea"/>
              <a:cs typeface="+mn-cs"/>
            </a:endParaRPr>
          </a:p>
          <a:p>
            <a:r>
              <a:rPr lang="en-NZ" sz="1200" b="0" i="0" kern="1200" baseline="0" dirty="0">
                <a:solidFill>
                  <a:schemeClr val="tx1"/>
                </a:solidFill>
                <a:effectLst/>
                <a:latin typeface="+mn-lt"/>
                <a:ea typeface="+mn-ea"/>
                <a:cs typeface="+mn-cs"/>
              </a:rPr>
              <a:t>*** still trying to get an answer as to where  you store your inventory for emergency service workers – signage will inform but….</a:t>
            </a:r>
          </a:p>
          <a:p>
            <a:endParaRPr lang="en-NZ" sz="1200" b="0" i="0" kern="1200" baseline="0" dirty="0">
              <a:solidFill>
                <a:schemeClr val="tx1"/>
              </a:solidFill>
              <a:effectLst/>
              <a:latin typeface="+mn-lt"/>
              <a:ea typeface="+mn-ea"/>
              <a:cs typeface="+mn-cs"/>
            </a:endParaRPr>
          </a:p>
          <a:p>
            <a:r>
              <a:rPr lang="en-NZ" sz="1200" b="0" i="0" kern="1200" baseline="0" dirty="0">
                <a:solidFill>
                  <a:schemeClr val="tx1"/>
                </a:solidFill>
                <a:effectLst/>
                <a:latin typeface="+mn-lt"/>
                <a:ea typeface="+mn-ea"/>
                <a:cs typeface="+mn-cs"/>
              </a:rPr>
              <a:t>Example</a:t>
            </a:r>
          </a:p>
          <a:p>
            <a:r>
              <a:rPr lang="en-NZ" sz="1200" b="0" i="0" kern="1200" baseline="0" dirty="0">
                <a:solidFill>
                  <a:schemeClr val="tx1"/>
                </a:solidFill>
                <a:effectLst/>
                <a:latin typeface="+mn-lt"/>
                <a:ea typeface="+mn-ea"/>
                <a:cs typeface="+mn-cs"/>
              </a:rPr>
              <a:t>Fire in the practice ….you have oxygen inside….on your inventory…you have signage…..but how does an emergency worker know how to avoid the risk???</a:t>
            </a:r>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24</a:t>
            </a:fld>
            <a:endParaRPr lang="en-NZ"/>
          </a:p>
        </p:txBody>
      </p:sp>
    </p:spTree>
    <p:extLst>
      <p:ext uri="{BB962C8B-B14F-4D97-AF65-F5344CB8AC3E}">
        <p14:creationId xmlns:p14="http://schemas.microsoft.com/office/powerpoint/2010/main" val="1879672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This will guide you on what you need to have on your inventory</a:t>
            </a:r>
          </a:p>
        </p:txBody>
      </p:sp>
      <p:sp>
        <p:nvSpPr>
          <p:cNvPr id="4" name="Slide Number Placeholder 3"/>
          <p:cNvSpPr>
            <a:spLocks noGrp="1"/>
          </p:cNvSpPr>
          <p:nvPr>
            <p:ph type="sldNum" sz="quarter" idx="10"/>
          </p:nvPr>
        </p:nvSpPr>
        <p:spPr/>
        <p:txBody>
          <a:bodyPr/>
          <a:lstStyle/>
          <a:p>
            <a:fld id="{AB682D4C-3739-409D-B8C2-A919AD718546}" type="slidenum">
              <a:rPr lang="en-NZ" smtClean="0"/>
              <a:t>25</a:t>
            </a:fld>
            <a:endParaRPr lang="en-NZ"/>
          </a:p>
        </p:txBody>
      </p:sp>
    </p:spTree>
    <p:extLst>
      <p:ext uri="{BB962C8B-B14F-4D97-AF65-F5344CB8AC3E}">
        <p14:creationId xmlns:p14="http://schemas.microsoft.com/office/powerpoint/2010/main" val="17643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These 3 are on the calculator but…..you need to look at the threshold for </a:t>
            </a:r>
            <a:r>
              <a:rPr lang="en-NZ"/>
              <a:t>the item in </a:t>
            </a:r>
            <a:r>
              <a:rPr lang="en-NZ" dirty="0"/>
              <a:t>the Calculator to determine what you need to do</a:t>
            </a:r>
          </a:p>
        </p:txBody>
      </p:sp>
      <p:sp>
        <p:nvSpPr>
          <p:cNvPr id="4" name="Slide Number Placeholder 3"/>
          <p:cNvSpPr>
            <a:spLocks noGrp="1"/>
          </p:cNvSpPr>
          <p:nvPr>
            <p:ph type="sldNum" sz="quarter" idx="10"/>
          </p:nvPr>
        </p:nvSpPr>
        <p:spPr/>
        <p:txBody>
          <a:bodyPr/>
          <a:lstStyle/>
          <a:p>
            <a:fld id="{AB682D4C-3739-409D-B8C2-A919AD718546}" type="slidenum">
              <a:rPr lang="en-NZ" smtClean="0"/>
              <a:t>26</a:t>
            </a:fld>
            <a:endParaRPr lang="en-NZ"/>
          </a:p>
        </p:txBody>
      </p:sp>
    </p:spTree>
    <p:extLst>
      <p:ext uri="{BB962C8B-B14F-4D97-AF65-F5344CB8AC3E}">
        <p14:creationId xmlns:p14="http://schemas.microsoft.com/office/powerpoint/2010/main" val="852075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This is from the Hazardous Substances Toolbox workbook</a:t>
            </a:r>
          </a:p>
        </p:txBody>
      </p:sp>
      <p:sp>
        <p:nvSpPr>
          <p:cNvPr id="4" name="Slide Number Placeholder 3"/>
          <p:cNvSpPr>
            <a:spLocks noGrp="1"/>
          </p:cNvSpPr>
          <p:nvPr>
            <p:ph type="sldNum" sz="quarter" idx="10"/>
          </p:nvPr>
        </p:nvSpPr>
        <p:spPr/>
        <p:txBody>
          <a:bodyPr/>
          <a:lstStyle/>
          <a:p>
            <a:fld id="{AB682D4C-3739-409D-B8C2-A919AD718546}" type="slidenum">
              <a:rPr lang="en-NZ" smtClean="0"/>
              <a:t>27</a:t>
            </a:fld>
            <a:endParaRPr lang="en-NZ"/>
          </a:p>
        </p:txBody>
      </p:sp>
    </p:spTree>
    <p:extLst>
      <p:ext uri="{BB962C8B-B14F-4D97-AF65-F5344CB8AC3E}">
        <p14:creationId xmlns:p14="http://schemas.microsoft.com/office/powerpoint/2010/main" val="1292978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Safety data sheets provide important information about your hazardous substances. It is mandatory to have a current safety data sheet for each of the hazardous substances in your workplace regardless of the quantity you hold.</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Company</a:t>
            </a:r>
            <a:r>
              <a:rPr lang="en-NZ" sz="1200" b="0" i="0" kern="1200" baseline="0" dirty="0">
                <a:solidFill>
                  <a:schemeClr val="tx1"/>
                </a:solidFill>
                <a:effectLst/>
                <a:latin typeface="+mn-lt"/>
                <a:ea typeface="+mn-ea"/>
                <a:cs typeface="+mn-cs"/>
              </a:rPr>
              <a:t> is required to provide the SDS, e.g. whoever provides your oxygen, they must not be more than 5 years old  </a:t>
            </a:r>
            <a:endParaRPr lang="en-NZ" sz="1200" b="0" i="0" kern="1200" dirty="0">
              <a:solidFill>
                <a:schemeClr val="tx1"/>
              </a:solidFill>
              <a:effectLst/>
              <a:latin typeface="+mn-lt"/>
              <a:ea typeface="+mn-ea"/>
              <a:cs typeface="+mn-cs"/>
            </a:endParaRP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Great information , fact sheet</a:t>
            </a:r>
            <a:r>
              <a:rPr lang="en-NZ" sz="1200" b="0" i="0" kern="1200" baseline="0" dirty="0">
                <a:solidFill>
                  <a:schemeClr val="tx1"/>
                </a:solidFill>
                <a:effectLst/>
                <a:latin typeface="+mn-lt"/>
                <a:ea typeface="+mn-ea"/>
                <a:cs typeface="+mn-cs"/>
              </a:rPr>
              <a:t> re SDS and FAQs at above link</a:t>
            </a:r>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28</a:t>
            </a:fld>
            <a:endParaRPr lang="en-NZ"/>
          </a:p>
        </p:txBody>
      </p:sp>
    </p:spTree>
    <p:extLst>
      <p:ext uri="{BB962C8B-B14F-4D97-AF65-F5344CB8AC3E}">
        <p14:creationId xmlns:p14="http://schemas.microsoft.com/office/powerpoint/2010/main" val="2291662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Where do I put signs – detail</a:t>
            </a:r>
            <a:r>
              <a:rPr lang="en-NZ" baseline="0" dirty="0"/>
              <a:t> on </a:t>
            </a:r>
            <a:r>
              <a:rPr lang="en-NZ" baseline="0" dirty="0" err="1"/>
              <a:t>Worksafe</a:t>
            </a:r>
            <a:r>
              <a:rPr lang="en-NZ" baseline="0" dirty="0"/>
              <a:t> site- link above</a:t>
            </a:r>
            <a:endParaRPr lang="en-NZ" dirty="0"/>
          </a:p>
          <a:p>
            <a:endParaRPr lang="en-NZ" dirty="0"/>
          </a:p>
          <a:p>
            <a:r>
              <a:rPr lang="en-NZ" dirty="0"/>
              <a:t>Where can you get signs? </a:t>
            </a:r>
          </a:p>
          <a:p>
            <a:endParaRPr lang="en-NZ" dirty="0"/>
          </a:p>
          <a:p>
            <a:r>
              <a:rPr lang="en-NZ" dirty="0"/>
              <a:t>Safety equipment suppliers can provide you with the right signs. </a:t>
            </a:r>
          </a:p>
          <a:p>
            <a:r>
              <a:rPr lang="en-NZ" dirty="0"/>
              <a:t>Check the Yellow Pages or the internet for safety equipment suppliers in your area. </a:t>
            </a:r>
          </a:p>
          <a:p>
            <a:endParaRPr lang="en-NZ" dirty="0"/>
          </a:p>
          <a:p>
            <a:r>
              <a:rPr lang="en-NZ" dirty="0"/>
              <a:t>Use the Calculator or see Schedule 3 of the Health and Safety at Work (Hazardous Substances) Regulations 2017 (the Regulations) to find out the thresholds for your substances. </a:t>
            </a:r>
          </a:p>
          <a:p>
            <a:endParaRPr lang="en-NZ" dirty="0"/>
          </a:p>
          <a:p>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29</a:t>
            </a:fld>
            <a:endParaRPr lang="en-NZ"/>
          </a:p>
        </p:txBody>
      </p:sp>
    </p:spTree>
    <p:extLst>
      <p:ext uri="{BB962C8B-B14F-4D97-AF65-F5344CB8AC3E}">
        <p14:creationId xmlns:p14="http://schemas.microsoft.com/office/powerpoint/2010/main" val="135744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pPr lvl="0"/>
            <a:r>
              <a:rPr lang="en-NZ" sz="1200" kern="1200" dirty="0">
                <a:solidFill>
                  <a:schemeClr val="tx1"/>
                </a:solidFill>
                <a:effectLst/>
                <a:latin typeface="+mn-lt"/>
                <a:ea typeface="+mn-ea"/>
                <a:cs typeface="+mn-cs"/>
              </a:rPr>
              <a:t>You’re welcome to ask a question at any time. You’ll need to use the Q&amp;A system. To open that, you’ll see a button called ‘Q&amp;A’ when you move your mouse towards the bottom of the screen. Simply click that button.</a:t>
            </a:r>
          </a:p>
          <a:p>
            <a:pPr lvl="0"/>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That will open a window called ‘Q&amp;A’ – just type out your question here and we’ll answer them.</a:t>
            </a:r>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3</a:t>
            </a:fld>
            <a:endParaRPr lang="en-NZ"/>
          </a:p>
        </p:txBody>
      </p:sp>
    </p:spTree>
    <p:extLst>
      <p:ext uri="{BB962C8B-B14F-4D97-AF65-F5344CB8AC3E}">
        <p14:creationId xmlns:p14="http://schemas.microsoft.com/office/powerpoint/2010/main" val="179583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This includes knowing the risks associated with hazardous substances in your workplace, taking appropriate measures to manage the risks and reviewing these regularly (Ref.</a:t>
            </a:r>
            <a:r>
              <a:rPr lang="en-NZ" sz="1200" b="0" i="0" kern="1200" baseline="0" dirty="0">
                <a:solidFill>
                  <a:schemeClr val="tx1"/>
                </a:solidFill>
                <a:effectLst/>
                <a:latin typeface="+mn-lt"/>
                <a:ea typeface="+mn-ea"/>
                <a:cs typeface="+mn-cs"/>
              </a:rPr>
              <a:t> </a:t>
            </a:r>
            <a:r>
              <a:rPr lang="en-NZ" sz="1200" b="0" i="0" kern="1200" baseline="0" dirty="0" err="1">
                <a:solidFill>
                  <a:schemeClr val="tx1"/>
                </a:solidFill>
                <a:effectLst/>
                <a:latin typeface="+mn-lt"/>
                <a:ea typeface="+mn-ea"/>
                <a:cs typeface="+mn-cs"/>
              </a:rPr>
              <a:t>Worksafe</a:t>
            </a:r>
            <a:r>
              <a:rPr lang="en-NZ" sz="1200" b="0" i="0" kern="1200" baseline="0" dirty="0">
                <a:solidFill>
                  <a:schemeClr val="tx1"/>
                </a:solidFill>
                <a:effectLst/>
                <a:latin typeface="+mn-lt"/>
                <a:ea typeface="+mn-ea"/>
                <a:cs typeface="+mn-cs"/>
              </a:rPr>
              <a:t>)</a:t>
            </a:r>
          </a:p>
          <a:p>
            <a:endParaRPr lang="en-NZ" dirty="0"/>
          </a:p>
          <a:p>
            <a:r>
              <a:rPr lang="en-NZ" dirty="0"/>
              <a:t>Videos – less than 5 mins each</a:t>
            </a:r>
          </a:p>
        </p:txBody>
      </p:sp>
      <p:sp>
        <p:nvSpPr>
          <p:cNvPr id="4" name="Slide Number Placeholder 3"/>
          <p:cNvSpPr>
            <a:spLocks noGrp="1"/>
          </p:cNvSpPr>
          <p:nvPr>
            <p:ph type="sldNum" sz="quarter" idx="10"/>
          </p:nvPr>
        </p:nvSpPr>
        <p:spPr/>
        <p:txBody>
          <a:bodyPr/>
          <a:lstStyle/>
          <a:p>
            <a:fld id="{AB682D4C-3739-409D-B8C2-A919AD718546}" type="slidenum">
              <a:rPr lang="en-NZ" smtClean="0"/>
              <a:t>30</a:t>
            </a:fld>
            <a:endParaRPr lang="en-NZ"/>
          </a:p>
        </p:txBody>
      </p:sp>
    </p:spTree>
    <p:extLst>
      <p:ext uri="{BB962C8B-B14F-4D97-AF65-F5344CB8AC3E}">
        <p14:creationId xmlns:p14="http://schemas.microsoft.com/office/powerpoint/2010/main" val="3236919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31</a:t>
            </a:fld>
            <a:endParaRPr lang="en-NZ"/>
          </a:p>
        </p:txBody>
      </p:sp>
    </p:spTree>
    <p:extLst>
      <p:ext uri="{BB962C8B-B14F-4D97-AF65-F5344CB8AC3E}">
        <p14:creationId xmlns:p14="http://schemas.microsoft.com/office/powerpoint/2010/main" val="269492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32</a:t>
            </a:fld>
            <a:endParaRPr lang="en-NZ"/>
          </a:p>
        </p:txBody>
      </p:sp>
    </p:spTree>
    <p:extLst>
      <p:ext uri="{BB962C8B-B14F-4D97-AF65-F5344CB8AC3E}">
        <p14:creationId xmlns:p14="http://schemas.microsoft.com/office/powerpoint/2010/main" val="3125595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B682D4C-3739-409D-B8C2-A919AD718546}" type="slidenum">
              <a:rPr lang="en-NZ" smtClean="0"/>
              <a:t>33</a:t>
            </a:fld>
            <a:endParaRPr lang="en-NZ"/>
          </a:p>
        </p:txBody>
      </p:sp>
    </p:spTree>
    <p:extLst>
      <p:ext uri="{BB962C8B-B14F-4D97-AF65-F5344CB8AC3E}">
        <p14:creationId xmlns:p14="http://schemas.microsoft.com/office/powerpoint/2010/main" val="3193662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WorkSafe – information, resources documents, quizzes</a:t>
            </a:r>
          </a:p>
          <a:p>
            <a:r>
              <a:rPr lang="en-NZ" dirty="0"/>
              <a:t>EMA – resources, training</a:t>
            </a:r>
          </a:p>
        </p:txBody>
      </p:sp>
      <p:sp>
        <p:nvSpPr>
          <p:cNvPr id="4" name="Slide Number Placeholder 3"/>
          <p:cNvSpPr>
            <a:spLocks noGrp="1"/>
          </p:cNvSpPr>
          <p:nvPr>
            <p:ph type="sldNum" sz="quarter" idx="10"/>
          </p:nvPr>
        </p:nvSpPr>
        <p:spPr/>
        <p:txBody>
          <a:bodyPr/>
          <a:lstStyle/>
          <a:p>
            <a:fld id="{AB682D4C-3739-409D-B8C2-A919AD718546}" type="slidenum">
              <a:rPr lang="en-NZ" smtClean="0"/>
              <a:t>34</a:t>
            </a:fld>
            <a:endParaRPr lang="en-NZ"/>
          </a:p>
        </p:txBody>
      </p:sp>
    </p:spTree>
    <p:extLst>
      <p:ext uri="{BB962C8B-B14F-4D97-AF65-F5344CB8AC3E}">
        <p14:creationId xmlns:p14="http://schemas.microsoft.com/office/powerpoint/2010/main" val="781107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35</a:t>
            </a:fld>
            <a:endParaRPr lang="en-NZ"/>
          </a:p>
        </p:txBody>
      </p:sp>
    </p:spTree>
    <p:extLst>
      <p:ext uri="{BB962C8B-B14F-4D97-AF65-F5344CB8AC3E}">
        <p14:creationId xmlns:p14="http://schemas.microsoft.com/office/powerpoint/2010/main" val="3019170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36</a:t>
            </a:fld>
            <a:endParaRPr lang="en-NZ"/>
          </a:p>
        </p:txBody>
      </p:sp>
    </p:spTree>
    <p:extLst>
      <p:ext uri="{BB962C8B-B14F-4D97-AF65-F5344CB8AC3E}">
        <p14:creationId xmlns:p14="http://schemas.microsoft.com/office/powerpoint/2010/main" val="3971731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37</a:t>
            </a:fld>
            <a:endParaRPr lang="en-NZ"/>
          </a:p>
        </p:txBody>
      </p:sp>
    </p:spTree>
    <p:extLst>
      <p:ext uri="{BB962C8B-B14F-4D97-AF65-F5344CB8AC3E}">
        <p14:creationId xmlns:p14="http://schemas.microsoft.com/office/powerpoint/2010/main" val="2629867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sz="1600" i="1" kern="1200" dirty="0">
                <a:solidFill>
                  <a:schemeClr val="tx1"/>
                </a:solidFill>
                <a:effectLst/>
                <a:latin typeface="+mn-lt"/>
                <a:ea typeface="+mn-ea"/>
                <a:cs typeface="+mn-cs"/>
              </a:rPr>
              <a:t>Conclusion</a:t>
            </a:r>
          </a:p>
          <a:p>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I’m afraid we’ve run out of time for questions, so thank you very much for attending. </a:t>
            </a: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I hope you found today useful and valuable.</a:t>
            </a: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We’re very keen on hearing your feedback on today’s webinar. Please check your email later today for a survey, and take the time to fill it in.</a:t>
            </a: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If you don’t have to rush off right now, I’ll be available for another 30 minutes to answer further questions. </a:t>
            </a: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Hopefully you’ll join us in the future for another webinar!</a:t>
            </a:r>
          </a:p>
          <a:p>
            <a:endParaRPr lang="en-NZ" sz="1600" dirty="0"/>
          </a:p>
        </p:txBody>
      </p:sp>
      <p:sp>
        <p:nvSpPr>
          <p:cNvPr id="4" name="Slide Number Placeholder 3"/>
          <p:cNvSpPr>
            <a:spLocks noGrp="1"/>
          </p:cNvSpPr>
          <p:nvPr>
            <p:ph type="sldNum" sz="quarter" idx="10"/>
          </p:nvPr>
        </p:nvSpPr>
        <p:spPr/>
        <p:txBody>
          <a:bodyPr/>
          <a:lstStyle/>
          <a:p>
            <a:fld id="{AB682D4C-3739-409D-B8C2-A919AD718546}" type="slidenum">
              <a:rPr lang="en-NZ" smtClean="0"/>
              <a:t>38</a:t>
            </a:fld>
            <a:endParaRPr lang="en-NZ"/>
          </a:p>
        </p:txBody>
      </p:sp>
    </p:spTree>
    <p:extLst>
      <p:ext uri="{BB962C8B-B14F-4D97-AF65-F5344CB8AC3E}">
        <p14:creationId xmlns:p14="http://schemas.microsoft.com/office/powerpoint/2010/main" val="80737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sz="1200" i="1" kern="1200" dirty="0">
                <a:solidFill>
                  <a:schemeClr val="tx1"/>
                </a:solidFill>
                <a:effectLst/>
                <a:latin typeface="+mn-lt"/>
                <a:ea typeface="+mn-ea"/>
                <a:cs typeface="+mn-cs"/>
              </a:rPr>
              <a:t>Overview of webinar series</a:t>
            </a:r>
            <a:endParaRPr lang="en-NZ"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Why are we holding these webinars?</a:t>
            </a: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It is part of the support the College will be providing to support practices with achieving &amp; maintaining Foundation Standard and Cornerstone Accreditation.</a:t>
            </a: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This is our second webinar. The first was on organisational planning (indicator 29). If you joined us for that one, welcome back! If you missed it, you can visit our website and watch a recording.</a:t>
            </a: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We’ve taken on board your feedback from our first webinar. Thank you for that feedback, it was great to see your positive comments about this improved support we’re offering.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addition to this live webinar, we’ll be putting up the slides, a video, as well as links to resources from other organisations and our own set of resources we’ve developed.</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We’re keen to have your feedback on this webinar too – you’ll get an email survey soon.</a:t>
            </a:r>
          </a:p>
        </p:txBody>
      </p:sp>
      <p:sp>
        <p:nvSpPr>
          <p:cNvPr id="4" name="Slide Number Placeholder 3"/>
          <p:cNvSpPr>
            <a:spLocks noGrp="1"/>
          </p:cNvSpPr>
          <p:nvPr>
            <p:ph type="sldNum" sz="quarter" idx="10"/>
          </p:nvPr>
        </p:nvSpPr>
        <p:spPr/>
        <p:txBody>
          <a:bodyPr/>
          <a:lstStyle/>
          <a:p>
            <a:fld id="{AB682D4C-3739-409D-B8C2-A919AD718546}" type="slidenum">
              <a:rPr lang="en-NZ" smtClean="0"/>
              <a:t>4</a:t>
            </a:fld>
            <a:endParaRPr lang="en-NZ"/>
          </a:p>
        </p:txBody>
      </p:sp>
    </p:spTree>
    <p:extLst>
      <p:ext uri="{BB962C8B-B14F-4D97-AF65-F5344CB8AC3E}">
        <p14:creationId xmlns:p14="http://schemas.microsoft.com/office/powerpoint/2010/main" val="322326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US" dirty="0"/>
              <a:t>Before we get onto health and safety though:</a:t>
            </a:r>
          </a:p>
          <a:p>
            <a:endParaRPr lang="en-US" dirty="0"/>
          </a:p>
          <a:p>
            <a:r>
              <a:rPr lang="en-US" dirty="0"/>
              <a:t>We are excited to announce registration is now open for the Conference for General Practice 2018 and Quality Symposium.</a:t>
            </a:r>
          </a:p>
          <a:p>
            <a:endParaRPr lang="en-US" dirty="0"/>
          </a:p>
          <a:p>
            <a:r>
              <a:rPr lang="en-US" dirty="0"/>
              <a:t>Join us at the Aotea Centre in Auckland from Friday 27 July to Sunday 29 July 2018, with the Quality Symposium held as a pre-conference day on Thursday 26 July.</a:t>
            </a:r>
          </a:p>
          <a:p>
            <a:endParaRPr lang="en-US" dirty="0"/>
          </a:p>
          <a:p>
            <a:r>
              <a:rPr lang="en-US" dirty="0"/>
              <a:t>The Quality Symposium theme for 2018 is: One team, in pursuit of excellence</a:t>
            </a:r>
          </a:p>
          <a:p>
            <a:endParaRPr lang="en-US" dirty="0"/>
          </a:p>
          <a:p>
            <a:r>
              <a:rPr lang="en-US" dirty="0"/>
              <a:t>Exciting speakers will make for a great day of learning</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Go to </a:t>
            </a:r>
            <a:r>
              <a:rPr lang="en-NZ" sz="1200" u="sng" kern="1200" dirty="0">
                <a:solidFill>
                  <a:schemeClr val="tx1"/>
                </a:solidFill>
                <a:effectLst/>
                <a:latin typeface="+mn-lt"/>
                <a:ea typeface="+mn-ea"/>
                <a:cs typeface="+mn-cs"/>
                <a:hlinkClick r:id="rId3"/>
              </a:rPr>
              <a:t>www.conference.co.nz/gp18</a:t>
            </a:r>
            <a:r>
              <a:rPr lang="en-NZ" sz="1200" kern="1200" dirty="0">
                <a:solidFill>
                  <a:schemeClr val="tx1"/>
                </a:solidFill>
                <a:effectLst/>
                <a:latin typeface="+mn-lt"/>
                <a:ea typeface="+mn-ea"/>
                <a:cs typeface="+mn-cs"/>
              </a:rPr>
              <a:t> to register now!</a:t>
            </a:r>
          </a:p>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5</a:t>
            </a:fld>
            <a:endParaRPr lang="en-NZ"/>
          </a:p>
        </p:txBody>
      </p:sp>
    </p:spTree>
    <p:extLst>
      <p:ext uri="{BB962C8B-B14F-4D97-AF65-F5344CB8AC3E}">
        <p14:creationId xmlns:p14="http://schemas.microsoft.com/office/powerpoint/2010/main" val="367690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sz="1600" i="1" kern="1200" dirty="0">
                <a:solidFill>
                  <a:schemeClr val="tx1"/>
                </a:solidFill>
                <a:effectLst/>
                <a:latin typeface="+mn-lt"/>
                <a:ea typeface="+mn-ea"/>
                <a:cs typeface="+mn-cs"/>
              </a:rPr>
              <a:t>Kate</a:t>
            </a:r>
          </a:p>
          <a:p>
            <a:endParaRPr lang="en-NZ" sz="1600" i="1" kern="1200" dirty="0">
              <a:solidFill>
                <a:schemeClr val="tx1"/>
              </a:solidFill>
              <a:effectLst/>
              <a:latin typeface="+mn-lt"/>
              <a:ea typeface="+mn-ea"/>
              <a:cs typeface="+mn-cs"/>
            </a:endParaRPr>
          </a:p>
          <a:p>
            <a:r>
              <a:rPr lang="en-NZ" sz="1600" i="0" kern="1200" dirty="0">
                <a:solidFill>
                  <a:schemeClr val="tx1"/>
                </a:solidFill>
                <a:effectLst/>
                <a:latin typeface="+mn-lt"/>
                <a:ea typeface="+mn-ea"/>
                <a:cs typeface="+mn-cs"/>
              </a:rPr>
              <a:t>Now, I’d like to introduce Rosemary. Rosemary is Principal Advisor – Quality here at the College.</a:t>
            </a:r>
          </a:p>
          <a:p>
            <a:endParaRPr lang="en-NZ" sz="1600" i="0" kern="1200" dirty="0">
              <a:solidFill>
                <a:schemeClr val="tx1"/>
              </a:solidFill>
              <a:effectLst/>
              <a:latin typeface="+mn-lt"/>
              <a:ea typeface="+mn-ea"/>
              <a:cs typeface="+mn-cs"/>
            </a:endParaRPr>
          </a:p>
          <a:p>
            <a:r>
              <a:rPr lang="en-NZ" sz="1600" i="1" kern="1200" dirty="0">
                <a:solidFill>
                  <a:schemeClr val="tx1"/>
                </a:solidFill>
                <a:effectLst/>
                <a:latin typeface="+mn-lt"/>
                <a:ea typeface="+mn-ea"/>
                <a:cs typeface="+mn-cs"/>
              </a:rPr>
              <a:t>Rosemary</a:t>
            </a:r>
          </a:p>
          <a:p>
            <a:endParaRPr lang="en-NZ" sz="1600" i="0" kern="1200" dirty="0">
              <a:solidFill>
                <a:schemeClr val="tx1"/>
              </a:solidFill>
              <a:effectLst/>
              <a:latin typeface="+mn-lt"/>
              <a:ea typeface="+mn-ea"/>
              <a:cs typeface="+mn-cs"/>
            </a:endParaRPr>
          </a:p>
          <a:p>
            <a:r>
              <a:rPr lang="en-NZ" sz="1600" i="1" kern="1200" dirty="0">
                <a:solidFill>
                  <a:schemeClr val="tx1"/>
                </a:solidFill>
                <a:effectLst/>
                <a:latin typeface="+mn-lt"/>
                <a:ea typeface="+mn-ea"/>
                <a:cs typeface="+mn-cs"/>
              </a:rPr>
              <a:t>Introduction to this webinar</a:t>
            </a:r>
            <a:endParaRPr lang="en-NZ" sz="1600" kern="1200" dirty="0">
              <a:solidFill>
                <a:schemeClr val="tx1"/>
              </a:solidFill>
              <a:effectLst/>
              <a:latin typeface="+mn-lt"/>
              <a:ea typeface="+mn-ea"/>
              <a:cs typeface="+mn-cs"/>
            </a:endParaRP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This will be a recap for you on how to implement</a:t>
            </a:r>
            <a:r>
              <a:rPr lang="en-NZ" sz="1600" kern="1200" baseline="0" dirty="0">
                <a:solidFill>
                  <a:schemeClr val="tx1"/>
                </a:solidFill>
                <a:effectLst/>
                <a:latin typeface="+mn-lt"/>
                <a:ea typeface="+mn-ea"/>
                <a:cs typeface="+mn-cs"/>
              </a:rPr>
              <a:t> the Health and Safety at Work Act 2015 and information on the December 2017 released Hazardous Substances Regulations.</a:t>
            </a:r>
          </a:p>
          <a:p>
            <a:pPr lvl="0"/>
            <a:endParaRPr lang="en-NZ" sz="1600" kern="1200" baseline="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We’ll also cover what assessors look for, and the available</a:t>
            </a:r>
            <a:r>
              <a:rPr lang="en-NZ" sz="1600" kern="1200" baseline="0" dirty="0">
                <a:solidFill>
                  <a:schemeClr val="tx1"/>
                </a:solidFill>
                <a:effectLst/>
                <a:latin typeface="+mn-lt"/>
                <a:ea typeface="+mn-ea"/>
                <a:cs typeface="+mn-cs"/>
              </a:rPr>
              <a:t> </a:t>
            </a:r>
            <a:r>
              <a:rPr lang="en-NZ" sz="1600" kern="1200" dirty="0">
                <a:solidFill>
                  <a:schemeClr val="tx1"/>
                </a:solidFill>
                <a:effectLst/>
                <a:latin typeface="+mn-lt"/>
                <a:ea typeface="+mn-ea"/>
                <a:cs typeface="+mn-cs"/>
              </a:rPr>
              <a:t>resources for you.</a:t>
            </a: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I’ll be speaking for about 30</a:t>
            </a:r>
            <a:r>
              <a:rPr lang="en-NZ" sz="1600" kern="1200" baseline="0" dirty="0">
                <a:solidFill>
                  <a:schemeClr val="tx1"/>
                </a:solidFill>
                <a:effectLst/>
                <a:latin typeface="+mn-lt"/>
                <a:ea typeface="+mn-ea"/>
                <a:cs typeface="+mn-cs"/>
              </a:rPr>
              <a:t> </a:t>
            </a:r>
            <a:r>
              <a:rPr lang="en-NZ" sz="1600" kern="1200" dirty="0">
                <a:solidFill>
                  <a:schemeClr val="tx1"/>
                </a:solidFill>
                <a:effectLst/>
                <a:latin typeface="+mn-lt"/>
                <a:ea typeface="+mn-ea"/>
                <a:cs typeface="+mn-cs"/>
              </a:rPr>
              <a:t>minutes on this topic, and then answer your questions for around 15 minutes.</a:t>
            </a: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Remember – to send us your questions, open the Q&amp;A system and type it in! We will come up with a FAQs following this webinar.</a:t>
            </a: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At this point, I would like to acknowledge ProCare Health Network for sharing its resources and guidance with us which has helped with developing this webinar. Thank you.</a:t>
            </a:r>
          </a:p>
          <a:p>
            <a:pPr lvl="0"/>
            <a:endParaRPr lang="en-NZ" sz="1600" kern="1200" dirty="0">
              <a:solidFill>
                <a:schemeClr val="tx1"/>
              </a:solidFill>
              <a:effectLst/>
              <a:latin typeface="+mn-lt"/>
              <a:ea typeface="+mn-ea"/>
              <a:cs typeface="+mn-cs"/>
            </a:endParaRPr>
          </a:p>
          <a:p>
            <a:pPr lvl="0"/>
            <a:r>
              <a:rPr lang="en-NZ" sz="1600" kern="1200" dirty="0">
                <a:solidFill>
                  <a:schemeClr val="tx1"/>
                </a:solidFill>
                <a:effectLst/>
                <a:latin typeface="+mn-lt"/>
                <a:ea typeface="+mn-ea"/>
                <a:cs typeface="+mn-cs"/>
              </a:rPr>
              <a:t>I would also like to acknowledge </a:t>
            </a:r>
            <a:r>
              <a:rPr lang="en-NZ" sz="1600" kern="1200" dirty="0" err="1">
                <a:solidFill>
                  <a:schemeClr val="tx1"/>
                </a:solidFill>
                <a:effectLst/>
                <a:latin typeface="+mn-lt"/>
                <a:ea typeface="+mn-ea"/>
                <a:cs typeface="+mn-cs"/>
              </a:rPr>
              <a:t>Worksafe</a:t>
            </a:r>
            <a:r>
              <a:rPr lang="en-NZ" sz="1600" kern="1200" dirty="0">
                <a:solidFill>
                  <a:schemeClr val="tx1"/>
                </a:solidFill>
                <a:effectLst/>
                <a:latin typeface="+mn-lt"/>
                <a:ea typeface="+mn-ea"/>
                <a:cs typeface="+mn-cs"/>
              </a:rPr>
              <a:t> for the excellent resources they have developed for businesses and workplaces, I have used much of their information. </a:t>
            </a:r>
          </a:p>
          <a:p>
            <a:pPr lvl="0"/>
            <a:endParaRPr lang="en-NZ" sz="1600" kern="1200" dirty="0">
              <a:solidFill>
                <a:schemeClr val="tx1"/>
              </a:solidFill>
              <a:effectLst/>
              <a:latin typeface="+mn-lt"/>
              <a:ea typeface="+mn-ea"/>
              <a:cs typeface="+mn-cs"/>
            </a:endParaRPr>
          </a:p>
          <a:p>
            <a:endParaRPr lang="en-NZ" sz="16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82D4C-3739-409D-B8C2-A919AD718546}" type="slidenum">
              <a:rPr lang="en-NZ" smtClean="0"/>
              <a:t>6</a:t>
            </a:fld>
            <a:endParaRPr lang="en-NZ" dirty="0"/>
          </a:p>
        </p:txBody>
      </p:sp>
    </p:spTree>
    <p:extLst>
      <p:ext uri="{BB962C8B-B14F-4D97-AF65-F5344CB8AC3E}">
        <p14:creationId xmlns:p14="http://schemas.microsoft.com/office/powerpoint/2010/main" val="52673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r>
              <a:rPr lang="en-NZ" dirty="0"/>
              <a:t>I will expand on these as we go through this presentation.</a:t>
            </a:r>
          </a:p>
        </p:txBody>
      </p:sp>
      <p:sp>
        <p:nvSpPr>
          <p:cNvPr id="4" name="Slide Number Placeholder 3"/>
          <p:cNvSpPr>
            <a:spLocks noGrp="1"/>
          </p:cNvSpPr>
          <p:nvPr>
            <p:ph type="sldNum" sz="quarter" idx="10"/>
          </p:nvPr>
        </p:nvSpPr>
        <p:spPr/>
        <p:txBody>
          <a:bodyPr/>
          <a:lstStyle/>
          <a:p>
            <a:fld id="{AB682D4C-3739-409D-B8C2-A919AD718546}" type="slidenum">
              <a:rPr lang="en-NZ" smtClean="0"/>
              <a:t>7</a:t>
            </a:fld>
            <a:endParaRPr lang="en-NZ"/>
          </a:p>
        </p:txBody>
      </p:sp>
    </p:spTree>
    <p:extLst>
      <p:ext uri="{BB962C8B-B14F-4D97-AF65-F5344CB8AC3E}">
        <p14:creationId xmlns:p14="http://schemas.microsoft.com/office/powerpoint/2010/main" val="107787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847725"/>
            <a:ext cx="4886325" cy="27479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B682D4C-3739-409D-B8C2-A919AD718546}" type="slidenum">
              <a:rPr lang="en-NZ" smtClean="0"/>
              <a:t>8</a:t>
            </a:fld>
            <a:endParaRPr lang="en-NZ"/>
          </a:p>
        </p:txBody>
      </p:sp>
    </p:spTree>
    <p:extLst>
      <p:ext uri="{BB962C8B-B14F-4D97-AF65-F5344CB8AC3E}">
        <p14:creationId xmlns:p14="http://schemas.microsoft.com/office/powerpoint/2010/main" val="97245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How you demonstrate and how you manage H &amp; S in your workplace can depend on size/ number of staff……..but the principles and responsibilities remain the same.</a:t>
            </a:r>
          </a:p>
        </p:txBody>
      </p:sp>
      <p:sp>
        <p:nvSpPr>
          <p:cNvPr id="4" name="Slide Number Placeholder 3"/>
          <p:cNvSpPr>
            <a:spLocks noGrp="1"/>
          </p:cNvSpPr>
          <p:nvPr>
            <p:ph type="sldNum" sz="quarter" idx="10"/>
          </p:nvPr>
        </p:nvSpPr>
        <p:spPr/>
        <p:txBody>
          <a:bodyPr/>
          <a:lstStyle/>
          <a:p>
            <a:fld id="{AB682D4C-3739-409D-B8C2-A919AD718546}" type="slidenum">
              <a:rPr lang="en-NZ" smtClean="0"/>
              <a:t>9</a:t>
            </a:fld>
            <a:endParaRPr lang="en-NZ"/>
          </a:p>
        </p:txBody>
      </p:sp>
    </p:spTree>
    <p:extLst>
      <p:ext uri="{BB962C8B-B14F-4D97-AF65-F5344CB8AC3E}">
        <p14:creationId xmlns:p14="http://schemas.microsoft.com/office/powerpoint/2010/main" val="364871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E8E5-7A6F-44F6-90E2-0089365E6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39145CE-F69B-45B0-9E9F-7162544E5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848A036-5550-4840-BF34-D20998F20DE9}"/>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5" name="Footer Placeholder 4">
            <a:extLst>
              <a:ext uri="{FF2B5EF4-FFF2-40B4-BE49-F238E27FC236}">
                <a16:creationId xmlns:a16="http://schemas.microsoft.com/office/drawing/2014/main" id="{5C7BB884-3ED5-4B46-B71B-75B9EAAA939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8D01DC9-94FF-4C0D-9FD7-D0E68E41BDF3}"/>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296180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202D-9B56-4014-848A-B8D48FC2E28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1FE20AE-4BBC-4C6B-9771-FDF80985C3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8E34B29-EE28-4FC4-B72A-6DA91F79BF78}"/>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5" name="Footer Placeholder 4">
            <a:extLst>
              <a:ext uri="{FF2B5EF4-FFF2-40B4-BE49-F238E27FC236}">
                <a16:creationId xmlns:a16="http://schemas.microsoft.com/office/drawing/2014/main" id="{A29F745F-AD08-4492-BA6E-F81CF929441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CC18E8C-B662-4AF3-B523-D62792F03451}"/>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249861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8024A2-5399-4343-BF43-88A5D67152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FB7A7CC-C46C-456A-A094-E8487D5DC4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0A9B0C7-82BB-436E-ADF6-ECBAC244E5B8}"/>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5" name="Footer Placeholder 4">
            <a:extLst>
              <a:ext uri="{FF2B5EF4-FFF2-40B4-BE49-F238E27FC236}">
                <a16:creationId xmlns:a16="http://schemas.microsoft.com/office/drawing/2014/main" id="{9ADB6B7C-12C4-41A4-89E9-0BAE8B3FF47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44DA5BB-2D61-4B88-9D27-3371A9B3B061}"/>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267934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FAD2-0A9D-4752-B176-E779561A9E4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99377C8-3702-492D-AE1E-7FD5925F59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8FA8F83-71FA-4AC2-BEA2-A5492AB5670B}"/>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5" name="Footer Placeholder 4">
            <a:extLst>
              <a:ext uri="{FF2B5EF4-FFF2-40B4-BE49-F238E27FC236}">
                <a16:creationId xmlns:a16="http://schemas.microsoft.com/office/drawing/2014/main" id="{795A5BA0-8538-4856-A51C-D28789C0DD4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4F3DAA1-56D3-4D95-A6A4-962E6DABF26B}"/>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163806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F789-3502-4439-AAB2-258246C46B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5B321D9-937F-4BD2-90DD-5962CB345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6399D8-E7AD-4830-B930-25FF24DBEFCD}"/>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5" name="Footer Placeholder 4">
            <a:extLst>
              <a:ext uri="{FF2B5EF4-FFF2-40B4-BE49-F238E27FC236}">
                <a16:creationId xmlns:a16="http://schemas.microsoft.com/office/drawing/2014/main" id="{590C0C3E-758D-4D04-AB0E-EB0A04E7B94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EB74419-85A0-4FE1-8BD8-CF8A874AC160}"/>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179051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BCC3-D32F-452C-83E3-9E9E2231AE4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AE38948-21AD-402A-9128-8EEEF3E552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3B0F7FD-E184-4302-89A4-304104403F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ED0966C-D15E-42DD-BD3F-DBCF653E2E48}"/>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6" name="Footer Placeholder 5">
            <a:extLst>
              <a:ext uri="{FF2B5EF4-FFF2-40B4-BE49-F238E27FC236}">
                <a16:creationId xmlns:a16="http://schemas.microsoft.com/office/drawing/2014/main" id="{4DE21095-6E82-43BE-B741-F350BCB9ECC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2EDBAF1-780E-4C74-86EA-4E3DD5277973}"/>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294462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D40A6-C4AA-4C3C-8FBB-FF915FABA24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95F3361-5675-4DC1-A2B5-9B84CF1691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09BF3E-C3C3-4618-B6CE-3332A04BA4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DEBB024-8A39-48D6-87BB-EBEA09131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A629E8-0450-4C1C-9F5F-7ADE7F4BEC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4AEEA52-6EF9-400A-978A-C66B8E66154E}"/>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8" name="Footer Placeholder 7">
            <a:extLst>
              <a:ext uri="{FF2B5EF4-FFF2-40B4-BE49-F238E27FC236}">
                <a16:creationId xmlns:a16="http://schemas.microsoft.com/office/drawing/2014/main" id="{E55C6CAD-EA10-475D-AAE7-A891C626565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238B5A8-8EDB-4CE6-993D-9D1C95D955B8}"/>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356215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A077-3BF0-4537-89AA-629603393F7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15B55AE-F956-4EBF-873B-B66D6737ED9E}"/>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4" name="Footer Placeholder 3">
            <a:extLst>
              <a:ext uri="{FF2B5EF4-FFF2-40B4-BE49-F238E27FC236}">
                <a16:creationId xmlns:a16="http://schemas.microsoft.com/office/drawing/2014/main" id="{228D066A-74B4-4D85-AC3F-FB2BCBF7E71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DD5D97D-326B-4C7A-B999-CCFE1233045A}"/>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339564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93DF4-5A73-4E4F-A367-4B1411F29A26}"/>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3" name="Footer Placeholder 2">
            <a:extLst>
              <a:ext uri="{FF2B5EF4-FFF2-40B4-BE49-F238E27FC236}">
                <a16:creationId xmlns:a16="http://schemas.microsoft.com/office/drawing/2014/main" id="{65E34266-CFA0-4C3C-B92A-D4514028197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BE08E41-EB82-4ACD-9A91-704283C7ECA3}"/>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283113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3528-AB19-4272-8E12-51C11FF88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E1D551E-8BBC-4A5F-B266-BD5AC048F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280D59B-03DA-4BCD-886F-6C62E594B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61E71D-C7C0-40A1-B0D9-AAE19E9677DE}"/>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6" name="Footer Placeholder 5">
            <a:extLst>
              <a:ext uri="{FF2B5EF4-FFF2-40B4-BE49-F238E27FC236}">
                <a16:creationId xmlns:a16="http://schemas.microsoft.com/office/drawing/2014/main" id="{93193A97-F6D1-417B-AAA4-6B217DE6323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6C4E237-9332-44EC-86D3-57EE59490F3E}"/>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124545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2A52-1462-4C2D-B7A0-11F29DBCB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2535FC7-3997-4F17-BC38-AD6DC3CBA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1199B2A7-27CF-49E7-B1C8-9EA356DA8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4917D1-AC3C-4F8C-9790-C1E68FA2FFFF}"/>
              </a:ext>
            </a:extLst>
          </p:cNvPr>
          <p:cNvSpPr>
            <a:spLocks noGrp="1"/>
          </p:cNvSpPr>
          <p:nvPr>
            <p:ph type="dt" sz="half" idx="10"/>
          </p:nvPr>
        </p:nvSpPr>
        <p:spPr/>
        <p:txBody>
          <a:bodyPr/>
          <a:lstStyle/>
          <a:p>
            <a:fld id="{A3467E20-E006-4AAB-8DDF-57ABD46DA4CE}" type="datetimeFigureOut">
              <a:rPr lang="en-NZ" smtClean="0"/>
              <a:t>3/05/2018</a:t>
            </a:fld>
            <a:endParaRPr lang="en-NZ"/>
          </a:p>
        </p:txBody>
      </p:sp>
      <p:sp>
        <p:nvSpPr>
          <p:cNvPr id="6" name="Footer Placeholder 5">
            <a:extLst>
              <a:ext uri="{FF2B5EF4-FFF2-40B4-BE49-F238E27FC236}">
                <a16:creationId xmlns:a16="http://schemas.microsoft.com/office/drawing/2014/main" id="{A2897DC8-D082-483B-BB54-13468B9BF16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5BD339A-CA99-4747-993C-F6FB96DE0CA2}"/>
              </a:ext>
            </a:extLst>
          </p:cNvPr>
          <p:cNvSpPr>
            <a:spLocks noGrp="1"/>
          </p:cNvSpPr>
          <p:nvPr>
            <p:ph type="sldNum" sz="quarter" idx="12"/>
          </p:nvPr>
        </p:nvSpPr>
        <p:spPr/>
        <p:txBody>
          <a:bodyPr/>
          <a:lstStyle/>
          <a:p>
            <a:fld id="{66CFB74F-8F5A-4084-A378-CCB12C2281C4}" type="slidenum">
              <a:rPr lang="en-NZ" smtClean="0"/>
              <a:t>‹#›</a:t>
            </a:fld>
            <a:endParaRPr lang="en-NZ"/>
          </a:p>
        </p:txBody>
      </p:sp>
    </p:spTree>
    <p:extLst>
      <p:ext uri="{BB962C8B-B14F-4D97-AF65-F5344CB8AC3E}">
        <p14:creationId xmlns:p14="http://schemas.microsoft.com/office/powerpoint/2010/main" val="425258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7F8D3-3056-45FA-8BC2-DFE6417F0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739421A-D74B-4361-837C-350218477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EF4CACD-70F5-43C9-9E7D-9F1E6FAEE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7E20-E006-4AAB-8DDF-57ABD46DA4CE}" type="datetimeFigureOut">
              <a:rPr lang="en-NZ" smtClean="0"/>
              <a:t>3/05/2018</a:t>
            </a:fld>
            <a:endParaRPr lang="en-NZ"/>
          </a:p>
        </p:txBody>
      </p:sp>
      <p:sp>
        <p:nvSpPr>
          <p:cNvPr id="5" name="Footer Placeholder 4">
            <a:extLst>
              <a:ext uri="{FF2B5EF4-FFF2-40B4-BE49-F238E27FC236}">
                <a16:creationId xmlns:a16="http://schemas.microsoft.com/office/drawing/2014/main" id="{781B508E-E469-4961-8DCF-76E221C4D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A59C248-E899-448D-8EAD-D479EB86C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FB74F-8F5A-4084-A378-CCB12C2281C4}" type="slidenum">
              <a:rPr lang="en-NZ" smtClean="0"/>
              <a:t>‹#›</a:t>
            </a:fld>
            <a:endParaRPr lang="en-NZ"/>
          </a:p>
        </p:txBody>
      </p:sp>
    </p:spTree>
    <p:extLst>
      <p:ext uri="{BB962C8B-B14F-4D97-AF65-F5344CB8AC3E}">
        <p14:creationId xmlns:p14="http://schemas.microsoft.com/office/powerpoint/2010/main" val="4210036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nzcgp.org.nz/indicator-19-webina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rnzcgp.org.nz/indicator-19-webina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orksafe.govt.nz/topic-and-industry/hazardous-substan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orksafe.govt.nz/topic-and-industry/hazardous-substances/managing/inventor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govt.nz/your-health/healthy-living/environmental-health/hazardous-substances/cleaning-mercury-spills-your-hous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azardoussubstances.govt.nz/workboo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s://worksafe.govt.nz/topic-and-industry/hazardous-substances/managing/safety-data-sheet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orksafe.govt.nz/topic-and-industry/hazardous-substances/managing/hazardous-substances-sign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worksafe.govt.nz/topic-and-industry/hazardous-substances/managing/risk-manageme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hazardoussubstances.govt.nz/video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rnzcgp.org.nz/indicator-19-webina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rnzcgp.org.nz/next-webina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quality@rnzcgp.org.nz"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rnzcgp.org.nz/indicator-19-webina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2740-CAE3-4DB6-B290-7FDFD17C8459}"/>
              </a:ext>
            </a:extLst>
          </p:cNvPr>
          <p:cNvSpPr>
            <a:spLocks noGrp="1"/>
          </p:cNvSpPr>
          <p:nvPr>
            <p:ph type="ctrTitle"/>
          </p:nvPr>
        </p:nvSpPr>
        <p:spPr>
          <a:xfrm>
            <a:off x="1524000" y="1122363"/>
            <a:ext cx="9144000" cy="2387600"/>
          </a:xfrm>
        </p:spPr>
        <p:txBody>
          <a:bodyPr>
            <a:normAutofit fontScale="90000"/>
          </a:bodyPr>
          <a:lstStyle/>
          <a:p>
            <a:pPr algn="l"/>
            <a:r>
              <a:rPr lang="en-NZ" i="1" noProof="0" dirty="0">
                <a:solidFill>
                  <a:srgbClr val="EC7225"/>
                </a:solidFill>
              </a:rPr>
              <a:t>Indicator 19:</a:t>
            </a:r>
            <a:br>
              <a:rPr lang="en-NZ" noProof="0" dirty="0"/>
            </a:br>
            <a:r>
              <a:rPr lang="en-NZ" b="1" noProof="0" dirty="0"/>
              <a:t>The practice team is committed to ensuring health and safety in the workplace</a:t>
            </a:r>
          </a:p>
        </p:txBody>
      </p:sp>
      <p:sp>
        <p:nvSpPr>
          <p:cNvPr id="3" name="Subtitle 2">
            <a:extLst>
              <a:ext uri="{FF2B5EF4-FFF2-40B4-BE49-F238E27FC236}">
                <a16:creationId xmlns:a16="http://schemas.microsoft.com/office/drawing/2014/main" id="{1A1EFA40-7A56-4F21-A29C-4075D987B794}"/>
              </a:ext>
            </a:extLst>
          </p:cNvPr>
          <p:cNvSpPr>
            <a:spLocks noGrp="1"/>
          </p:cNvSpPr>
          <p:nvPr>
            <p:ph type="subTitle" idx="1"/>
          </p:nvPr>
        </p:nvSpPr>
        <p:spPr>
          <a:xfrm>
            <a:off x="1524000" y="3602038"/>
            <a:ext cx="9144000" cy="1655762"/>
          </a:xfrm>
        </p:spPr>
        <p:txBody>
          <a:bodyPr>
            <a:noAutofit/>
          </a:bodyPr>
          <a:lstStyle/>
          <a:p>
            <a:pPr algn="l"/>
            <a:r>
              <a:rPr lang="en-NZ" noProof="0"/>
              <a:t>Kate Wang, General Manager – </a:t>
            </a:r>
            <a:r>
              <a:rPr lang="en-NZ"/>
              <a:t>Quality</a:t>
            </a:r>
          </a:p>
          <a:p>
            <a:pPr algn="l"/>
            <a:r>
              <a:rPr lang="en-NZ" noProof="0"/>
              <a:t>Rosemary Gordon, Principal Advisor – Quality</a:t>
            </a:r>
          </a:p>
          <a:p>
            <a:pPr algn="l"/>
            <a:r>
              <a:rPr lang="en-NZ" noProof="0">
                <a:solidFill>
                  <a:schemeClr val="bg1">
                    <a:lumMod val="50000"/>
                  </a:schemeClr>
                </a:solidFill>
              </a:rPr>
              <a:t>1 May 2018 and 3 May 2018</a:t>
            </a:r>
          </a:p>
          <a:p>
            <a:pPr algn="l"/>
            <a:endParaRPr lang="en-NZ">
              <a:solidFill>
                <a:schemeClr val="bg1">
                  <a:lumMod val="50000"/>
                </a:schemeClr>
              </a:solidFill>
            </a:endParaRPr>
          </a:p>
          <a:p>
            <a:pPr algn="l"/>
            <a:r>
              <a:rPr lang="en-NZ">
                <a:hlinkClick r:id="rId3"/>
              </a:rPr>
              <a:t>https://rnzcgp.org.nz/indicator-19-webinar</a:t>
            </a:r>
            <a:endParaRPr lang="en-NZ" noProof="0" dirty="0">
              <a:solidFill>
                <a:schemeClr val="bg1">
                  <a:lumMod val="50000"/>
                </a:schemeClr>
              </a:solidFill>
            </a:endParaRPr>
          </a:p>
        </p:txBody>
      </p:sp>
    </p:spTree>
    <p:extLst>
      <p:ext uri="{BB962C8B-B14F-4D97-AF65-F5344CB8AC3E}">
        <p14:creationId xmlns:p14="http://schemas.microsoft.com/office/powerpoint/2010/main" val="326580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CF16-E993-422A-82B2-D583E99EBFED}"/>
              </a:ext>
            </a:extLst>
          </p:cNvPr>
          <p:cNvSpPr>
            <a:spLocks noGrp="1"/>
          </p:cNvSpPr>
          <p:nvPr>
            <p:ph type="title"/>
          </p:nvPr>
        </p:nvSpPr>
        <p:spPr/>
        <p:txBody>
          <a:bodyPr/>
          <a:lstStyle/>
          <a:p>
            <a:r>
              <a:rPr lang="en-NZ" b="1" dirty="0">
                <a:solidFill>
                  <a:srgbClr val="EC7225"/>
                </a:solidFill>
              </a:rPr>
              <a:t>How</a:t>
            </a:r>
            <a:r>
              <a:rPr lang="en-NZ" dirty="0"/>
              <a:t> do you demonstrate this?</a:t>
            </a:r>
          </a:p>
        </p:txBody>
      </p:sp>
      <p:sp>
        <p:nvSpPr>
          <p:cNvPr id="4" name="Text Placeholder 3">
            <a:extLst>
              <a:ext uri="{FF2B5EF4-FFF2-40B4-BE49-F238E27FC236}">
                <a16:creationId xmlns:a16="http://schemas.microsoft.com/office/drawing/2014/main" id="{412C6581-D112-40ED-B51D-58066421CB53}"/>
              </a:ext>
            </a:extLst>
          </p:cNvPr>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40183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EC5C-647F-4C61-8FE0-BBB847666ABA}"/>
              </a:ext>
            </a:extLst>
          </p:cNvPr>
          <p:cNvSpPr>
            <a:spLocks noGrp="1"/>
          </p:cNvSpPr>
          <p:nvPr>
            <p:ph type="title"/>
          </p:nvPr>
        </p:nvSpPr>
        <p:spPr/>
        <p:txBody>
          <a:bodyPr/>
          <a:lstStyle/>
          <a:p>
            <a:r>
              <a:rPr lang="en-NZ" b="1" dirty="0">
                <a:solidFill>
                  <a:srgbClr val="EC7225"/>
                </a:solidFill>
              </a:rPr>
              <a:t>People responsibilities</a:t>
            </a:r>
          </a:p>
        </p:txBody>
      </p:sp>
      <p:sp>
        <p:nvSpPr>
          <p:cNvPr id="3" name="Content Placeholder 2">
            <a:extLst>
              <a:ext uri="{FF2B5EF4-FFF2-40B4-BE49-F238E27FC236}">
                <a16:creationId xmlns:a16="http://schemas.microsoft.com/office/drawing/2014/main" id="{81C09DCF-A297-4FE8-8041-27AE5B3A8CA8}"/>
              </a:ext>
            </a:extLst>
          </p:cNvPr>
          <p:cNvSpPr>
            <a:spLocks noGrp="1"/>
          </p:cNvSpPr>
          <p:nvPr>
            <p:ph idx="1"/>
          </p:nvPr>
        </p:nvSpPr>
        <p:spPr/>
        <p:txBody>
          <a:bodyPr/>
          <a:lstStyle/>
          <a:p>
            <a:pPr marL="0" indent="0">
              <a:buNone/>
            </a:pPr>
            <a:r>
              <a:rPr lang="en-US" dirty="0"/>
              <a:t>1. Owner and management involvement</a:t>
            </a:r>
          </a:p>
          <a:p>
            <a:pPr marL="0" indent="0">
              <a:buNone/>
            </a:pPr>
            <a:r>
              <a:rPr lang="en-US" dirty="0"/>
              <a:t>2. Employee participation and engagement	</a:t>
            </a:r>
          </a:p>
          <a:p>
            <a:pPr marL="0" indent="0">
              <a:buNone/>
            </a:pPr>
            <a:r>
              <a:rPr lang="en-US" dirty="0"/>
              <a:t>3. Upskilling of those with responsibilities</a:t>
            </a:r>
          </a:p>
          <a:p>
            <a:pPr marL="0" indent="0">
              <a:buNone/>
            </a:pPr>
            <a:r>
              <a:rPr lang="en-US" dirty="0"/>
              <a:t>4. Health and safety induction for all new staff</a:t>
            </a:r>
          </a:p>
          <a:p>
            <a:endParaRPr lang="en-NZ" dirty="0"/>
          </a:p>
        </p:txBody>
      </p:sp>
    </p:spTree>
    <p:extLst>
      <p:ext uri="{BB962C8B-B14F-4D97-AF65-F5344CB8AC3E}">
        <p14:creationId xmlns:p14="http://schemas.microsoft.com/office/powerpoint/2010/main" val="35767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rgbClr val="EC7225"/>
                </a:solidFill>
              </a:rPr>
              <a:t>Systems and processes</a:t>
            </a:r>
          </a:p>
        </p:txBody>
      </p:sp>
      <p:sp>
        <p:nvSpPr>
          <p:cNvPr id="3" name="Subtitle 2"/>
          <p:cNvSpPr>
            <a:spLocks noGrp="1"/>
          </p:cNvSpPr>
          <p:nvPr>
            <p:ph idx="1"/>
          </p:nvPr>
        </p:nvSpPr>
        <p:spPr/>
        <p:txBody>
          <a:bodyPr>
            <a:normAutofit/>
          </a:bodyPr>
          <a:lstStyle/>
          <a:p>
            <a:pPr marL="0" indent="0">
              <a:buNone/>
            </a:pPr>
            <a:r>
              <a:rPr lang="en-US" dirty="0"/>
              <a:t>1. Health and safety policy 	</a:t>
            </a:r>
          </a:p>
          <a:p>
            <a:pPr marL="0" indent="0">
              <a:buNone/>
            </a:pPr>
            <a:r>
              <a:rPr lang="en-US" dirty="0"/>
              <a:t>2. General practice risk (hazard) register – identify and control risk</a:t>
            </a:r>
          </a:p>
          <a:p>
            <a:pPr marL="0" indent="0">
              <a:buNone/>
            </a:pPr>
            <a:r>
              <a:rPr lang="en-US" dirty="0"/>
              <a:t>3. Checks and audits </a:t>
            </a:r>
          </a:p>
          <a:p>
            <a:pPr marL="0" indent="0">
              <a:buNone/>
            </a:pPr>
            <a:r>
              <a:rPr lang="en-US" dirty="0"/>
              <a:t>4. Reporting of hazards, accidents or incidents related to health and safety</a:t>
            </a:r>
          </a:p>
        </p:txBody>
      </p:sp>
    </p:spTree>
    <p:extLst>
      <p:ext uri="{BB962C8B-B14F-4D97-AF65-F5344CB8AC3E}">
        <p14:creationId xmlns:p14="http://schemas.microsoft.com/office/powerpoint/2010/main" val="415441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noProof="0" dirty="0">
                <a:solidFill>
                  <a:srgbClr val="EC7225"/>
                </a:solidFill>
              </a:rPr>
              <a:t>19.2: </a:t>
            </a:r>
            <a:r>
              <a:rPr lang="en-NZ" noProof="0" dirty="0"/>
              <a:t>The practice has a </a:t>
            </a:r>
            <a:r>
              <a:rPr lang="en-NZ" b="1" noProof="0" dirty="0">
                <a:solidFill>
                  <a:srgbClr val="EC7225"/>
                </a:solidFill>
              </a:rPr>
              <a:t>designated</a:t>
            </a:r>
            <a:r>
              <a:rPr lang="en-NZ" noProof="0" dirty="0"/>
              <a:t> health and safety coordinator who </a:t>
            </a:r>
            <a:r>
              <a:rPr lang="en-NZ" b="1" noProof="0" dirty="0">
                <a:solidFill>
                  <a:srgbClr val="EC7225"/>
                </a:solidFill>
              </a:rPr>
              <a:t>manages health and safety </a:t>
            </a:r>
            <a:r>
              <a:rPr lang="en-NZ" noProof="0" dirty="0"/>
              <a:t>for the practice.</a:t>
            </a:r>
          </a:p>
        </p:txBody>
      </p:sp>
      <p:sp>
        <p:nvSpPr>
          <p:cNvPr id="5" name="Content Placeholder 4">
            <a:extLst>
              <a:ext uri="{FF2B5EF4-FFF2-40B4-BE49-F238E27FC236}">
                <a16:creationId xmlns:a16="http://schemas.microsoft.com/office/drawing/2014/main" id="{0576F1E0-6FCE-4B8E-9010-DD10D8CECCAB}"/>
              </a:ext>
            </a:extLst>
          </p:cNvPr>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276729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a:t>Worker </a:t>
            </a:r>
            <a:r>
              <a:rPr lang="en-NZ" b="1">
                <a:solidFill>
                  <a:srgbClr val="EC7225"/>
                </a:solidFill>
              </a:rPr>
              <a:t>engagement and participation</a:t>
            </a:r>
            <a:endParaRPr lang="en-US" b="1" dirty="0">
              <a:solidFill>
                <a:srgbClr val="EC7225"/>
              </a:solidFill>
            </a:endParaRPr>
          </a:p>
        </p:txBody>
      </p:sp>
      <p:sp>
        <p:nvSpPr>
          <p:cNvPr id="2" name="Rectangle 1"/>
          <p:cNvSpPr/>
          <p:nvPr/>
        </p:nvSpPr>
        <p:spPr>
          <a:xfrm>
            <a:off x="537048" y="6356627"/>
            <a:ext cx="1964384" cy="369332"/>
          </a:xfrm>
          <a:prstGeom prst="rect">
            <a:avLst/>
          </a:prstGeom>
        </p:spPr>
        <p:txBody>
          <a:bodyPr wrap="none">
            <a:spAutoFit/>
          </a:bodyPr>
          <a:lstStyle/>
          <a:p>
            <a:r>
              <a:rPr lang="en-NZ" dirty="0"/>
              <a:t>Diagram: WorkSafe</a:t>
            </a:r>
          </a:p>
        </p:txBody>
      </p:sp>
      <p:pic>
        <p:nvPicPr>
          <p:cNvPr id="1026" name="Picture 2" descr="https://worksafe.govt.nz/assets/Managing-health-and-safety/wepr-infographic-a.png">
            <a:extLst>
              <a:ext uri="{FF2B5EF4-FFF2-40B4-BE49-F238E27FC236}">
                <a16:creationId xmlns:a16="http://schemas.microsoft.com/office/drawing/2014/main" id="{11959188-A0CB-4FE2-BBEB-7494F25890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59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9F5759-E99E-43D0-8512-768F5F0F4E07}"/>
              </a:ext>
            </a:extLst>
          </p:cNvPr>
          <p:cNvSpPr>
            <a:spLocks noGrp="1"/>
          </p:cNvSpPr>
          <p:nvPr>
            <p:ph type="title"/>
          </p:nvPr>
        </p:nvSpPr>
        <p:spPr>
          <a:xfrm>
            <a:off x="838200" y="365125"/>
            <a:ext cx="10515600" cy="1325563"/>
          </a:xfrm>
        </p:spPr>
        <p:txBody>
          <a:bodyPr/>
          <a:lstStyle/>
          <a:p>
            <a:r>
              <a:rPr lang="en-NZ" b="1" dirty="0">
                <a:solidFill>
                  <a:srgbClr val="EC7225"/>
                </a:solidFill>
              </a:rPr>
              <a:t>Risk (hazard) management</a:t>
            </a:r>
          </a:p>
        </p:txBody>
      </p:sp>
      <p:sp>
        <p:nvSpPr>
          <p:cNvPr id="9" name="Content Placeholder 8">
            <a:extLst>
              <a:ext uri="{FF2B5EF4-FFF2-40B4-BE49-F238E27FC236}">
                <a16:creationId xmlns:a16="http://schemas.microsoft.com/office/drawing/2014/main" id="{221DCB59-F822-4B77-AA67-D3F4CF66C9CC}"/>
              </a:ext>
            </a:extLst>
          </p:cNvPr>
          <p:cNvSpPr>
            <a:spLocks noGrp="1"/>
          </p:cNvSpPr>
          <p:nvPr>
            <p:ph sz="half" idx="1"/>
          </p:nvPr>
        </p:nvSpPr>
        <p:spPr>
          <a:xfrm>
            <a:off x="838200" y="1825625"/>
            <a:ext cx="5181600" cy="4351338"/>
          </a:xfrm>
        </p:spPr>
        <p:txBody>
          <a:bodyPr/>
          <a:lstStyle/>
          <a:p>
            <a:r>
              <a:rPr lang="en-NZ" dirty="0"/>
              <a:t>Why has the terminology changed from </a:t>
            </a:r>
            <a:r>
              <a:rPr lang="en-NZ" b="1" dirty="0">
                <a:solidFill>
                  <a:srgbClr val="EC7225"/>
                </a:solidFill>
              </a:rPr>
              <a:t>hazard</a:t>
            </a:r>
            <a:r>
              <a:rPr lang="en-NZ" dirty="0"/>
              <a:t> to </a:t>
            </a:r>
            <a:r>
              <a:rPr lang="en-NZ" b="1" dirty="0">
                <a:solidFill>
                  <a:srgbClr val="EC7225"/>
                </a:solidFill>
              </a:rPr>
              <a:t>risk</a:t>
            </a:r>
            <a:r>
              <a:rPr lang="en-NZ" dirty="0"/>
              <a:t>?</a:t>
            </a:r>
          </a:p>
          <a:p>
            <a:r>
              <a:rPr lang="en-NZ" dirty="0"/>
              <a:t>More than just identifying the hazard.</a:t>
            </a:r>
          </a:p>
          <a:p>
            <a:r>
              <a:rPr lang="en-NZ" dirty="0"/>
              <a:t>It must include the management of associated risk, through controls.</a:t>
            </a:r>
          </a:p>
          <a:p>
            <a:endParaRPr lang="en-NZ" dirty="0"/>
          </a:p>
        </p:txBody>
      </p:sp>
      <p:pic>
        <p:nvPicPr>
          <p:cNvPr id="7" name="Content Placeholder 6" descr="A close up of a computer keyboard&#10;&#10;Description generated with very high confidence">
            <a:extLst>
              <a:ext uri="{FF2B5EF4-FFF2-40B4-BE49-F238E27FC236}">
                <a16:creationId xmlns:a16="http://schemas.microsoft.com/office/drawing/2014/main" id="{7952D61F-4B8A-4AFF-B4AB-474A08BC888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388904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Risk (hazard) register</a:t>
            </a:r>
          </a:p>
        </p:txBody>
      </p:sp>
      <p:graphicFrame>
        <p:nvGraphicFramePr>
          <p:cNvPr id="6" name="Content Placeholder 5">
            <a:extLst>
              <a:ext uri="{FF2B5EF4-FFF2-40B4-BE49-F238E27FC236}">
                <a16:creationId xmlns:a16="http://schemas.microsoft.com/office/drawing/2014/main" id="{9EE4DE28-96EE-498F-BF3F-076BAAD0691D}"/>
              </a:ext>
            </a:extLst>
          </p:cNvPr>
          <p:cNvGraphicFramePr>
            <a:graphicFrameLocks noGrp="1"/>
          </p:cNvGraphicFramePr>
          <p:nvPr>
            <p:ph idx="1"/>
            <p:extLst>
              <p:ext uri="{D42A27DB-BD31-4B8C-83A1-F6EECF244321}">
                <p14:modId xmlns:p14="http://schemas.microsoft.com/office/powerpoint/2010/main" val="1001998956"/>
              </p:ext>
            </p:extLst>
          </p:nvPr>
        </p:nvGraphicFramePr>
        <p:xfrm>
          <a:off x="580571" y="1825625"/>
          <a:ext cx="11235600" cy="2651760"/>
        </p:xfrm>
        <a:graphic>
          <a:graphicData uri="http://schemas.openxmlformats.org/drawingml/2006/table">
            <a:tbl>
              <a:tblPr firstRow="1" bandRow="1">
                <a:tableStyleId>{21E4AEA4-8DFA-4A89-87EB-49C32662AFE0}</a:tableStyleId>
              </a:tblPr>
              <a:tblGrid>
                <a:gridCol w="1530000">
                  <a:extLst>
                    <a:ext uri="{9D8B030D-6E8A-4147-A177-3AD203B41FA5}">
                      <a16:colId xmlns:a16="http://schemas.microsoft.com/office/drawing/2014/main" val="3111957147"/>
                    </a:ext>
                  </a:extLst>
                </a:gridCol>
                <a:gridCol w="1533600">
                  <a:extLst>
                    <a:ext uri="{9D8B030D-6E8A-4147-A177-3AD203B41FA5}">
                      <a16:colId xmlns:a16="http://schemas.microsoft.com/office/drawing/2014/main" val="969796534"/>
                    </a:ext>
                  </a:extLst>
                </a:gridCol>
                <a:gridCol w="1562400">
                  <a:extLst>
                    <a:ext uri="{9D8B030D-6E8A-4147-A177-3AD203B41FA5}">
                      <a16:colId xmlns:a16="http://schemas.microsoft.com/office/drawing/2014/main" val="1839205492"/>
                    </a:ext>
                  </a:extLst>
                </a:gridCol>
                <a:gridCol w="2109600">
                  <a:extLst>
                    <a:ext uri="{9D8B030D-6E8A-4147-A177-3AD203B41FA5}">
                      <a16:colId xmlns:a16="http://schemas.microsoft.com/office/drawing/2014/main" val="3019750528"/>
                    </a:ext>
                  </a:extLst>
                </a:gridCol>
                <a:gridCol w="3628800">
                  <a:extLst>
                    <a:ext uri="{9D8B030D-6E8A-4147-A177-3AD203B41FA5}">
                      <a16:colId xmlns:a16="http://schemas.microsoft.com/office/drawing/2014/main" val="3168763874"/>
                    </a:ext>
                  </a:extLst>
                </a:gridCol>
                <a:gridCol w="871200">
                  <a:extLst>
                    <a:ext uri="{9D8B030D-6E8A-4147-A177-3AD203B41FA5}">
                      <a16:colId xmlns:a16="http://schemas.microsoft.com/office/drawing/2014/main" val="2841285967"/>
                    </a:ext>
                  </a:extLst>
                </a:gridCol>
              </a:tblGrid>
              <a:tr h="370840">
                <a:tc>
                  <a:txBody>
                    <a:bodyPr/>
                    <a:lstStyle/>
                    <a:p>
                      <a:r>
                        <a:rPr lang="en-NZ" dirty="0"/>
                        <a:t>Risk category</a:t>
                      </a:r>
                    </a:p>
                  </a:txBody>
                  <a:tcPr/>
                </a:tc>
                <a:tc>
                  <a:txBody>
                    <a:bodyPr/>
                    <a:lstStyle/>
                    <a:p>
                      <a:r>
                        <a:rPr lang="en-NZ" dirty="0"/>
                        <a:t>Brief description</a:t>
                      </a:r>
                    </a:p>
                  </a:txBody>
                  <a:tcPr/>
                </a:tc>
                <a:tc>
                  <a:txBody>
                    <a:bodyPr/>
                    <a:lstStyle/>
                    <a:p>
                      <a:r>
                        <a:rPr lang="en-NZ" dirty="0"/>
                        <a:t>Consequences</a:t>
                      </a:r>
                    </a:p>
                  </a:txBody>
                  <a:tcPr/>
                </a:tc>
                <a:tc>
                  <a:txBody>
                    <a:bodyPr/>
                    <a:lstStyle/>
                    <a:p>
                      <a:r>
                        <a:rPr lang="en-NZ" dirty="0"/>
                        <a:t>Cause or contributing factors</a:t>
                      </a:r>
                    </a:p>
                  </a:txBody>
                  <a:tcPr/>
                </a:tc>
                <a:tc>
                  <a:txBody>
                    <a:bodyPr/>
                    <a:lstStyle/>
                    <a:p>
                      <a:r>
                        <a:rPr lang="en-NZ" dirty="0"/>
                        <a:t>Existing controls</a:t>
                      </a:r>
                    </a:p>
                  </a:txBody>
                  <a:tcPr/>
                </a:tc>
                <a:tc>
                  <a:txBody>
                    <a:bodyPr/>
                    <a:lstStyle/>
                    <a:p>
                      <a:r>
                        <a:rPr lang="en-NZ" dirty="0"/>
                        <a:t>Risk rating</a:t>
                      </a:r>
                    </a:p>
                  </a:txBody>
                  <a:tcPr/>
                </a:tc>
                <a:extLst>
                  <a:ext uri="{0D108BD9-81ED-4DB2-BD59-A6C34878D82A}">
                    <a16:rowId xmlns:a16="http://schemas.microsoft.com/office/drawing/2014/main" val="1267546103"/>
                  </a:ext>
                </a:extLst>
              </a:tr>
              <a:tr h="370840">
                <a:tc>
                  <a:txBody>
                    <a:bodyPr/>
                    <a:lstStyle/>
                    <a:p>
                      <a:r>
                        <a:rPr lang="en-NZ" b="1" dirty="0"/>
                        <a:t>Injury</a:t>
                      </a:r>
                    </a:p>
                  </a:txBody>
                  <a:tcPr/>
                </a:tc>
                <a:tc>
                  <a:txBody>
                    <a:bodyPr/>
                    <a:lstStyle/>
                    <a:p>
                      <a:r>
                        <a:rPr lang="en-NZ" dirty="0"/>
                        <a:t>Oxygen, injury from cylinder as a projectile, flammable incident</a:t>
                      </a:r>
                    </a:p>
                  </a:txBody>
                  <a:tcPr/>
                </a:tc>
                <a:tc>
                  <a:txBody>
                    <a:bodyPr/>
                    <a:lstStyle/>
                    <a:p>
                      <a:pPr marL="285750" indent="-285750">
                        <a:buFont typeface="Arial" panose="020B0604020202020204" pitchFamily="34" charset="0"/>
                        <a:buChar char="•"/>
                      </a:pPr>
                      <a:r>
                        <a:rPr lang="en-NZ" dirty="0"/>
                        <a:t>Injury from projectile</a:t>
                      </a:r>
                    </a:p>
                    <a:p>
                      <a:pPr marL="285750" indent="-285750">
                        <a:buFont typeface="Arial" panose="020B0604020202020204" pitchFamily="34" charset="0"/>
                        <a:buChar char="•"/>
                      </a:pPr>
                      <a:r>
                        <a:rPr lang="en-NZ" dirty="0"/>
                        <a:t>Explosion from gas</a:t>
                      </a:r>
                    </a:p>
                  </a:txBody>
                  <a:tcPr/>
                </a:tc>
                <a:tc>
                  <a:txBody>
                    <a:bodyPr/>
                    <a:lstStyle/>
                    <a:p>
                      <a:pPr marL="285750" indent="-285750">
                        <a:buFont typeface="Arial" panose="020B0604020202020204" pitchFamily="34" charset="0"/>
                        <a:buChar char="•"/>
                      </a:pPr>
                      <a:r>
                        <a:rPr lang="en-NZ" dirty="0"/>
                        <a:t>Cylinder unsecured to reduce risk of falling</a:t>
                      </a:r>
                    </a:p>
                    <a:p>
                      <a:pPr marL="285750" indent="-285750">
                        <a:buFont typeface="Arial" panose="020B0604020202020204" pitchFamily="34" charset="0"/>
                        <a:buChar char="•"/>
                      </a:pPr>
                      <a:r>
                        <a:rPr lang="en-NZ" dirty="0"/>
                        <a:t>Safety data sheet not available for staff</a:t>
                      </a:r>
                    </a:p>
                  </a:txBody>
                  <a:tcPr/>
                </a:tc>
                <a:tc>
                  <a:txBody>
                    <a:bodyPr/>
                    <a:lstStyle/>
                    <a:p>
                      <a:pPr marL="285750" indent="-285750">
                        <a:buFont typeface="Arial" panose="020B0604020202020204" pitchFamily="34" charset="0"/>
                        <a:buChar char="•"/>
                      </a:pPr>
                      <a:r>
                        <a:rPr lang="en-NZ" dirty="0"/>
                        <a:t>Cylinder stored securely</a:t>
                      </a:r>
                    </a:p>
                    <a:p>
                      <a:pPr marL="285750" indent="-285750">
                        <a:buFont typeface="Arial" panose="020B0604020202020204" pitchFamily="34" charset="0"/>
                        <a:buChar char="•"/>
                      </a:pPr>
                      <a:r>
                        <a:rPr lang="en-NZ" dirty="0"/>
                        <a:t>Safety data sheet available</a:t>
                      </a:r>
                    </a:p>
                    <a:p>
                      <a:pPr marL="285750" indent="-285750">
                        <a:buFont typeface="Arial" panose="020B0604020202020204" pitchFamily="34" charset="0"/>
                        <a:buChar char="•"/>
                      </a:pPr>
                      <a:r>
                        <a:rPr lang="en-NZ" dirty="0"/>
                        <a:t>Added to the hazardous substances inventory</a:t>
                      </a:r>
                    </a:p>
                  </a:txBody>
                  <a:tcPr/>
                </a:tc>
                <a:tc>
                  <a:txBody>
                    <a:bodyPr/>
                    <a:lstStyle/>
                    <a:p>
                      <a:endParaRPr lang="en-NZ" dirty="0"/>
                    </a:p>
                  </a:txBody>
                  <a:tcPr/>
                </a:tc>
                <a:extLst>
                  <a:ext uri="{0D108BD9-81ED-4DB2-BD59-A6C34878D82A}">
                    <a16:rowId xmlns:a16="http://schemas.microsoft.com/office/drawing/2014/main" val="226854273"/>
                  </a:ext>
                </a:extLst>
              </a:tr>
            </a:tbl>
          </a:graphicData>
        </a:graphic>
      </p:graphicFrame>
      <p:sp>
        <p:nvSpPr>
          <p:cNvPr id="7" name="TextBox 6">
            <a:extLst>
              <a:ext uri="{FF2B5EF4-FFF2-40B4-BE49-F238E27FC236}">
                <a16:creationId xmlns:a16="http://schemas.microsoft.com/office/drawing/2014/main" id="{CC7B2FA9-F97B-40AD-8595-559D20F3F8BD}"/>
              </a:ext>
            </a:extLst>
          </p:cNvPr>
          <p:cNvSpPr txBox="1"/>
          <p:nvPr/>
        </p:nvSpPr>
        <p:spPr>
          <a:xfrm>
            <a:off x="838200" y="5021943"/>
            <a:ext cx="8595686" cy="707886"/>
          </a:xfrm>
          <a:prstGeom prst="rect">
            <a:avLst/>
          </a:prstGeom>
          <a:noFill/>
        </p:spPr>
        <p:txBody>
          <a:bodyPr wrap="none" rtlCol="0">
            <a:spAutoFit/>
          </a:bodyPr>
          <a:lstStyle/>
          <a:p>
            <a:r>
              <a:rPr lang="en-NZ" sz="2000" dirty="0"/>
              <a:t>We’ve prepared a template risk register with other examples of risks (hazards).</a:t>
            </a:r>
          </a:p>
          <a:p>
            <a:r>
              <a:rPr lang="en-NZ" sz="2000" dirty="0">
                <a:hlinkClick r:id="rId3"/>
              </a:rPr>
              <a:t>https://rnzcgp.org.nz/indicator-19-webinar</a:t>
            </a:r>
            <a:r>
              <a:rPr lang="en-NZ" sz="2000" dirty="0"/>
              <a:t> </a:t>
            </a:r>
          </a:p>
        </p:txBody>
      </p:sp>
    </p:spTree>
    <p:extLst>
      <p:ext uri="{BB962C8B-B14F-4D97-AF65-F5344CB8AC3E}">
        <p14:creationId xmlns:p14="http://schemas.microsoft.com/office/powerpoint/2010/main" val="324230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Risk (hazard) register</a:t>
            </a:r>
          </a:p>
        </p:txBody>
      </p:sp>
      <p:graphicFrame>
        <p:nvGraphicFramePr>
          <p:cNvPr id="6" name="Content Placeholder 5">
            <a:extLst>
              <a:ext uri="{FF2B5EF4-FFF2-40B4-BE49-F238E27FC236}">
                <a16:creationId xmlns:a16="http://schemas.microsoft.com/office/drawing/2014/main" id="{9EE4DE28-96EE-498F-BF3F-076BAAD0691D}"/>
              </a:ext>
            </a:extLst>
          </p:cNvPr>
          <p:cNvGraphicFramePr>
            <a:graphicFrameLocks noGrp="1"/>
          </p:cNvGraphicFramePr>
          <p:nvPr>
            <p:ph idx="1"/>
            <p:extLst>
              <p:ext uri="{D42A27DB-BD31-4B8C-83A1-F6EECF244321}">
                <p14:modId xmlns:p14="http://schemas.microsoft.com/office/powerpoint/2010/main" val="4244706136"/>
              </p:ext>
            </p:extLst>
          </p:nvPr>
        </p:nvGraphicFramePr>
        <p:xfrm>
          <a:off x="580571" y="1825625"/>
          <a:ext cx="11234048" cy="3749040"/>
        </p:xfrm>
        <a:graphic>
          <a:graphicData uri="http://schemas.openxmlformats.org/drawingml/2006/table">
            <a:tbl>
              <a:tblPr firstRow="1" bandRow="1">
                <a:tableStyleId>{21E4AEA4-8DFA-4A89-87EB-49C32662AFE0}</a:tableStyleId>
              </a:tblPr>
              <a:tblGrid>
                <a:gridCol w="1528448">
                  <a:extLst>
                    <a:ext uri="{9D8B030D-6E8A-4147-A177-3AD203B41FA5}">
                      <a16:colId xmlns:a16="http://schemas.microsoft.com/office/drawing/2014/main" val="3111957147"/>
                    </a:ext>
                  </a:extLst>
                </a:gridCol>
                <a:gridCol w="1533600">
                  <a:extLst>
                    <a:ext uri="{9D8B030D-6E8A-4147-A177-3AD203B41FA5}">
                      <a16:colId xmlns:a16="http://schemas.microsoft.com/office/drawing/2014/main" val="969796534"/>
                    </a:ext>
                  </a:extLst>
                </a:gridCol>
                <a:gridCol w="1562400">
                  <a:extLst>
                    <a:ext uri="{9D8B030D-6E8A-4147-A177-3AD203B41FA5}">
                      <a16:colId xmlns:a16="http://schemas.microsoft.com/office/drawing/2014/main" val="1839205492"/>
                    </a:ext>
                  </a:extLst>
                </a:gridCol>
                <a:gridCol w="2109600">
                  <a:extLst>
                    <a:ext uri="{9D8B030D-6E8A-4147-A177-3AD203B41FA5}">
                      <a16:colId xmlns:a16="http://schemas.microsoft.com/office/drawing/2014/main" val="3019750528"/>
                    </a:ext>
                  </a:extLst>
                </a:gridCol>
                <a:gridCol w="3628800">
                  <a:extLst>
                    <a:ext uri="{9D8B030D-6E8A-4147-A177-3AD203B41FA5}">
                      <a16:colId xmlns:a16="http://schemas.microsoft.com/office/drawing/2014/main" val="3168763874"/>
                    </a:ext>
                  </a:extLst>
                </a:gridCol>
                <a:gridCol w="871200">
                  <a:extLst>
                    <a:ext uri="{9D8B030D-6E8A-4147-A177-3AD203B41FA5}">
                      <a16:colId xmlns:a16="http://schemas.microsoft.com/office/drawing/2014/main" val="2841285967"/>
                    </a:ext>
                  </a:extLst>
                </a:gridCol>
              </a:tblGrid>
              <a:tr h="471354">
                <a:tc>
                  <a:txBody>
                    <a:bodyPr/>
                    <a:lstStyle/>
                    <a:p>
                      <a:r>
                        <a:rPr lang="en-NZ" dirty="0"/>
                        <a:t>Risk category</a:t>
                      </a:r>
                    </a:p>
                  </a:txBody>
                  <a:tcPr/>
                </a:tc>
                <a:tc>
                  <a:txBody>
                    <a:bodyPr/>
                    <a:lstStyle/>
                    <a:p>
                      <a:r>
                        <a:rPr lang="en-NZ" dirty="0"/>
                        <a:t>Brief description</a:t>
                      </a:r>
                    </a:p>
                  </a:txBody>
                  <a:tcPr/>
                </a:tc>
                <a:tc>
                  <a:txBody>
                    <a:bodyPr/>
                    <a:lstStyle/>
                    <a:p>
                      <a:r>
                        <a:rPr lang="en-NZ" dirty="0"/>
                        <a:t>Consequences</a:t>
                      </a:r>
                    </a:p>
                  </a:txBody>
                  <a:tcPr/>
                </a:tc>
                <a:tc>
                  <a:txBody>
                    <a:bodyPr/>
                    <a:lstStyle/>
                    <a:p>
                      <a:r>
                        <a:rPr lang="en-NZ" dirty="0"/>
                        <a:t>Cause or contributing factors</a:t>
                      </a:r>
                    </a:p>
                  </a:txBody>
                  <a:tcPr/>
                </a:tc>
                <a:tc>
                  <a:txBody>
                    <a:bodyPr/>
                    <a:lstStyle/>
                    <a:p>
                      <a:r>
                        <a:rPr lang="en-NZ" dirty="0"/>
                        <a:t>Existing controls</a:t>
                      </a:r>
                    </a:p>
                  </a:txBody>
                  <a:tcPr/>
                </a:tc>
                <a:tc>
                  <a:txBody>
                    <a:bodyPr/>
                    <a:lstStyle/>
                    <a:p>
                      <a:r>
                        <a:rPr lang="en-NZ" dirty="0"/>
                        <a:t>Risk rating</a:t>
                      </a:r>
                    </a:p>
                  </a:txBody>
                  <a:tcPr/>
                </a:tc>
                <a:extLst>
                  <a:ext uri="{0D108BD9-81ED-4DB2-BD59-A6C34878D82A}">
                    <a16:rowId xmlns:a16="http://schemas.microsoft.com/office/drawing/2014/main" val="1267546103"/>
                  </a:ext>
                </a:extLst>
              </a:tr>
              <a:tr h="370840">
                <a:tc>
                  <a:txBody>
                    <a:bodyPr/>
                    <a:lstStyle/>
                    <a:p>
                      <a:r>
                        <a:rPr lang="en-NZ" b="1" dirty="0"/>
                        <a:t>Occupational health</a:t>
                      </a:r>
                    </a:p>
                  </a:txBody>
                  <a:tcPr/>
                </a:tc>
                <a:tc>
                  <a:txBody>
                    <a:bodyPr/>
                    <a:lstStyle/>
                    <a:p>
                      <a:pPr>
                        <a:spcAft>
                          <a:spcPts val="0"/>
                        </a:spcAft>
                      </a:pPr>
                      <a:r>
                        <a:rPr lang="en-US" sz="1800" kern="1600" dirty="0">
                          <a:effectLst/>
                          <a:latin typeface="Calibri" panose="020F0502020204030204" pitchFamily="34" charset="0"/>
                          <a:ea typeface="Calibri" panose="020F0502020204030204" pitchFamily="34" charset="0"/>
                        </a:rPr>
                        <a:t>Stress in the workplace</a:t>
                      </a:r>
                      <a:endParaRPr lang="en-NZ" sz="1800" dirty="0">
                        <a:effectLst/>
                        <a:latin typeface="Times New Roman" panose="02020603050405020304" pitchFamily="18" charset="0"/>
                        <a:ea typeface="Times New Roman" panose="02020603050405020304" pitchFamily="18" charset="0"/>
                      </a:endParaRP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Workplace burnout, stress, poor health</a:t>
                      </a:r>
                      <a:endParaRPr lang="en-NZ"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dk1"/>
                          </a:solidFill>
                          <a:effectLst/>
                          <a:latin typeface="+mn-lt"/>
                          <a:ea typeface="+mn-ea"/>
                          <a:cs typeface="+mn-cs"/>
                        </a:rPr>
                        <a:t>Loss of work days</a:t>
                      </a:r>
                      <a:endParaRPr lang="en-NZ"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dk1"/>
                          </a:solidFill>
                          <a:effectLst/>
                          <a:latin typeface="+mn-lt"/>
                          <a:ea typeface="+mn-ea"/>
                          <a:cs typeface="+mn-cs"/>
                        </a:rPr>
                        <a:t>High stress levels lead to other health issues</a:t>
                      </a:r>
                      <a:endParaRPr lang="en-NZ" dirty="0"/>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Long working hours, very busy</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Not taking breaks, not taking annual leave</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Aggressive and threatening patients</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Bullying and harassment</a:t>
                      </a:r>
                      <a:endParaRPr lang="en-NZ" dirty="0"/>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Stress identified by the GP owners and discussed with staff</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Strategies discussed as a team</a:t>
                      </a:r>
                      <a:endParaRPr lang="en-NZ"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dk1"/>
                          </a:solidFill>
                          <a:effectLst/>
                          <a:latin typeface="+mn-lt"/>
                          <a:ea typeface="+mn-ea"/>
                          <a:cs typeface="+mn-cs"/>
                        </a:rPr>
                        <a:t>Allocated lunch breaks</a:t>
                      </a:r>
                      <a:endParaRPr lang="en-NZ"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dk1"/>
                          </a:solidFill>
                          <a:effectLst/>
                          <a:latin typeface="+mn-lt"/>
                          <a:ea typeface="+mn-ea"/>
                          <a:cs typeface="+mn-cs"/>
                        </a:rPr>
                        <a:t>Clinical staff have allocated paper work time</a:t>
                      </a:r>
                      <a:endParaRPr lang="en-NZ" dirty="0"/>
                    </a:p>
                  </a:txBody>
                  <a:tcPr/>
                </a:tc>
                <a:tc>
                  <a:txBody>
                    <a:bodyPr/>
                    <a:lstStyle/>
                    <a:p>
                      <a:endParaRPr lang="en-NZ" dirty="0"/>
                    </a:p>
                  </a:txBody>
                  <a:tcPr/>
                </a:tc>
                <a:extLst>
                  <a:ext uri="{0D108BD9-81ED-4DB2-BD59-A6C34878D82A}">
                    <a16:rowId xmlns:a16="http://schemas.microsoft.com/office/drawing/2014/main" val="226854273"/>
                  </a:ext>
                </a:extLst>
              </a:tr>
            </a:tbl>
          </a:graphicData>
        </a:graphic>
      </p:graphicFrame>
    </p:spTree>
    <p:extLst>
      <p:ext uri="{BB962C8B-B14F-4D97-AF65-F5344CB8AC3E}">
        <p14:creationId xmlns:p14="http://schemas.microsoft.com/office/powerpoint/2010/main" val="394276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Risk (hazard) register</a:t>
            </a:r>
          </a:p>
        </p:txBody>
      </p:sp>
      <p:graphicFrame>
        <p:nvGraphicFramePr>
          <p:cNvPr id="6" name="Content Placeholder 5">
            <a:extLst>
              <a:ext uri="{FF2B5EF4-FFF2-40B4-BE49-F238E27FC236}">
                <a16:creationId xmlns:a16="http://schemas.microsoft.com/office/drawing/2014/main" id="{9EE4DE28-96EE-498F-BF3F-076BAAD0691D}"/>
              </a:ext>
            </a:extLst>
          </p:cNvPr>
          <p:cNvGraphicFramePr>
            <a:graphicFrameLocks noGrp="1"/>
          </p:cNvGraphicFramePr>
          <p:nvPr>
            <p:ph idx="1"/>
            <p:extLst>
              <p:ext uri="{D42A27DB-BD31-4B8C-83A1-F6EECF244321}">
                <p14:modId xmlns:p14="http://schemas.microsoft.com/office/powerpoint/2010/main" val="2017626756"/>
              </p:ext>
            </p:extLst>
          </p:nvPr>
        </p:nvGraphicFramePr>
        <p:xfrm>
          <a:off x="580571" y="1825625"/>
          <a:ext cx="11234058" cy="3474720"/>
        </p:xfrm>
        <a:graphic>
          <a:graphicData uri="http://schemas.openxmlformats.org/drawingml/2006/table">
            <a:tbl>
              <a:tblPr firstRow="1" bandRow="1">
                <a:tableStyleId>{21E4AEA4-8DFA-4A89-87EB-49C32662AFE0}</a:tableStyleId>
              </a:tblPr>
              <a:tblGrid>
                <a:gridCol w="1528448">
                  <a:extLst>
                    <a:ext uri="{9D8B030D-6E8A-4147-A177-3AD203B41FA5}">
                      <a16:colId xmlns:a16="http://schemas.microsoft.com/office/drawing/2014/main" val="3111957147"/>
                    </a:ext>
                  </a:extLst>
                </a:gridCol>
                <a:gridCol w="1533833">
                  <a:extLst>
                    <a:ext uri="{9D8B030D-6E8A-4147-A177-3AD203B41FA5}">
                      <a16:colId xmlns:a16="http://schemas.microsoft.com/office/drawing/2014/main" val="969796534"/>
                    </a:ext>
                  </a:extLst>
                </a:gridCol>
                <a:gridCol w="1563329">
                  <a:extLst>
                    <a:ext uri="{9D8B030D-6E8A-4147-A177-3AD203B41FA5}">
                      <a16:colId xmlns:a16="http://schemas.microsoft.com/office/drawing/2014/main" val="1839205492"/>
                    </a:ext>
                  </a:extLst>
                </a:gridCol>
                <a:gridCol w="2109019">
                  <a:extLst>
                    <a:ext uri="{9D8B030D-6E8A-4147-A177-3AD203B41FA5}">
                      <a16:colId xmlns:a16="http://schemas.microsoft.com/office/drawing/2014/main" val="3019750528"/>
                    </a:ext>
                  </a:extLst>
                </a:gridCol>
                <a:gridCol w="3628103">
                  <a:extLst>
                    <a:ext uri="{9D8B030D-6E8A-4147-A177-3AD203B41FA5}">
                      <a16:colId xmlns:a16="http://schemas.microsoft.com/office/drawing/2014/main" val="3168763874"/>
                    </a:ext>
                  </a:extLst>
                </a:gridCol>
                <a:gridCol w="871326">
                  <a:extLst>
                    <a:ext uri="{9D8B030D-6E8A-4147-A177-3AD203B41FA5}">
                      <a16:colId xmlns:a16="http://schemas.microsoft.com/office/drawing/2014/main" val="2841285967"/>
                    </a:ext>
                  </a:extLst>
                </a:gridCol>
              </a:tblGrid>
              <a:tr h="471354">
                <a:tc>
                  <a:txBody>
                    <a:bodyPr/>
                    <a:lstStyle/>
                    <a:p>
                      <a:r>
                        <a:rPr lang="en-NZ" dirty="0"/>
                        <a:t>Risk category</a:t>
                      </a:r>
                    </a:p>
                  </a:txBody>
                  <a:tcPr/>
                </a:tc>
                <a:tc>
                  <a:txBody>
                    <a:bodyPr/>
                    <a:lstStyle/>
                    <a:p>
                      <a:r>
                        <a:rPr lang="en-NZ" dirty="0"/>
                        <a:t>Brief description</a:t>
                      </a:r>
                    </a:p>
                  </a:txBody>
                  <a:tcPr/>
                </a:tc>
                <a:tc>
                  <a:txBody>
                    <a:bodyPr/>
                    <a:lstStyle/>
                    <a:p>
                      <a:r>
                        <a:rPr lang="en-NZ" dirty="0"/>
                        <a:t>Consequences</a:t>
                      </a:r>
                    </a:p>
                  </a:txBody>
                  <a:tcPr/>
                </a:tc>
                <a:tc>
                  <a:txBody>
                    <a:bodyPr/>
                    <a:lstStyle/>
                    <a:p>
                      <a:r>
                        <a:rPr lang="en-NZ" dirty="0"/>
                        <a:t>Cause or contributing factors</a:t>
                      </a:r>
                    </a:p>
                  </a:txBody>
                  <a:tcPr/>
                </a:tc>
                <a:tc>
                  <a:txBody>
                    <a:bodyPr/>
                    <a:lstStyle/>
                    <a:p>
                      <a:r>
                        <a:rPr lang="en-NZ" dirty="0"/>
                        <a:t>Existing controls</a:t>
                      </a:r>
                    </a:p>
                  </a:txBody>
                  <a:tcPr/>
                </a:tc>
                <a:tc>
                  <a:txBody>
                    <a:bodyPr/>
                    <a:lstStyle/>
                    <a:p>
                      <a:r>
                        <a:rPr lang="en-NZ" dirty="0"/>
                        <a:t>Risk rating</a:t>
                      </a:r>
                    </a:p>
                  </a:txBody>
                  <a:tcPr/>
                </a:tc>
                <a:extLst>
                  <a:ext uri="{0D108BD9-81ED-4DB2-BD59-A6C34878D82A}">
                    <a16:rowId xmlns:a16="http://schemas.microsoft.com/office/drawing/2014/main" val="1267546103"/>
                  </a:ext>
                </a:extLst>
              </a:tr>
              <a:tr h="370840">
                <a:tc>
                  <a:txBody>
                    <a:bodyPr/>
                    <a:lstStyle/>
                    <a:p>
                      <a:r>
                        <a:rPr lang="en-NZ" b="1" dirty="0"/>
                        <a:t>Occupational health</a:t>
                      </a:r>
                    </a:p>
                  </a:txBody>
                  <a:tcPr/>
                </a:tc>
                <a:tc>
                  <a:txBody>
                    <a:bodyPr/>
                    <a:lstStyle/>
                    <a:p>
                      <a:pPr>
                        <a:spcAft>
                          <a:spcPts val="0"/>
                        </a:spcAft>
                      </a:pPr>
                      <a:r>
                        <a:rPr lang="en-US" sz="1800" kern="1200" dirty="0">
                          <a:solidFill>
                            <a:schemeClr val="dk1"/>
                          </a:solidFill>
                          <a:effectLst/>
                          <a:latin typeface="+mn-lt"/>
                          <a:ea typeface="+mn-ea"/>
                          <a:cs typeface="+mn-cs"/>
                        </a:rPr>
                        <a:t>Chemical spill/ exposure</a:t>
                      </a:r>
                      <a:endParaRPr lang="en-NZ" sz="1800" dirty="0">
                        <a:effectLst/>
                        <a:latin typeface="Times New Roman" panose="02020603050405020304" pitchFamily="18" charset="0"/>
                        <a:ea typeface="Times New Roman" panose="02020603050405020304" pitchFamily="18" charset="0"/>
                      </a:endParaRPr>
                    </a:p>
                  </a:txBody>
                  <a:tcPr/>
                </a:tc>
                <a:tc>
                  <a:txBody>
                    <a:bodyPr/>
                    <a:lstStyle/>
                    <a:p>
                      <a:pPr>
                        <a:spcAft>
                          <a:spcPts val="0"/>
                        </a:spcAft>
                      </a:pPr>
                      <a:r>
                        <a:rPr lang="en-US" sz="1800" kern="1600" dirty="0">
                          <a:effectLst/>
                          <a:latin typeface="Calibri" panose="020F0502020204030204" pitchFamily="34" charset="0"/>
                          <a:ea typeface="Calibri" panose="020F0502020204030204" pitchFamily="34" charset="0"/>
                        </a:rPr>
                        <a:t>Poisoning or skin irritation</a:t>
                      </a:r>
                      <a:endParaRPr lang="en-NZ" sz="1800" dirty="0">
                        <a:effectLst/>
                        <a:latin typeface="Times New Roman" panose="02020603050405020304" pitchFamily="18" charset="0"/>
                        <a:ea typeface="Times New Roman" panose="02020603050405020304" pitchFamily="18" charset="0"/>
                      </a:endParaRP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Chemicals not stored safely</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Safety data sheet not available for staff</a:t>
                      </a:r>
                      <a:endParaRPr lang="en-NZ" dirty="0"/>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Chemicals are stored out of reach of children, </a:t>
                      </a:r>
                      <a:r>
                        <a:rPr lang="en-NZ" sz="1800" kern="1200" dirty="0">
                          <a:solidFill>
                            <a:schemeClr val="dk1"/>
                          </a:solidFill>
                          <a:effectLst/>
                          <a:latin typeface="+mn-lt"/>
                          <a:ea typeface="+mn-ea"/>
                          <a:cs typeface="+mn-cs"/>
                        </a:rPr>
                        <a:t>in </a:t>
                      </a:r>
                      <a:r>
                        <a:rPr lang="en-US" sz="1800" kern="1200" dirty="0">
                          <a:solidFill>
                            <a:schemeClr val="dk1"/>
                          </a:solidFill>
                          <a:effectLst/>
                          <a:latin typeface="+mn-lt"/>
                          <a:ea typeface="+mn-ea"/>
                          <a:cs typeface="+mn-cs"/>
                        </a:rPr>
                        <a:t>Kidde locked cupboard</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Dangerous chemical stored in container to avoid spill if dropped </a:t>
                      </a:r>
                      <a:endParaRPr lang="en-NZ"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dk1"/>
                          </a:solidFill>
                          <a:effectLst/>
                          <a:latin typeface="+mn-lt"/>
                          <a:ea typeface="+mn-ea"/>
                          <a:cs typeface="+mn-cs"/>
                        </a:rPr>
                        <a:t>Added to the practice hazardous substances inventory</a:t>
                      </a:r>
                      <a:endParaRPr lang="en-NZ"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dk1"/>
                          </a:solidFill>
                          <a:effectLst/>
                          <a:latin typeface="+mn-lt"/>
                          <a:ea typeface="+mn-ea"/>
                          <a:cs typeface="+mn-cs"/>
                        </a:rPr>
                        <a:t>Safety data sheet available for chemicals and readily available in SDS folder</a:t>
                      </a:r>
                      <a:endParaRPr lang="en-NZ" dirty="0"/>
                    </a:p>
                  </a:txBody>
                  <a:tcPr/>
                </a:tc>
                <a:tc>
                  <a:txBody>
                    <a:bodyPr/>
                    <a:lstStyle/>
                    <a:p>
                      <a:endParaRPr lang="en-NZ" dirty="0"/>
                    </a:p>
                  </a:txBody>
                  <a:tcPr/>
                </a:tc>
                <a:extLst>
                  <a:ext uri="{0D108BD9-81ED-4DB2-BD59-A6C34878D82A}">
                    <a16:rowId xmlns:a16="http://schemas.microsoft.com/office/drawing/2014/main" val="226854273"/>
                  </a:ext>
                </a:extLst>
              </a:tr>
            </a:tbl>
          </a:graphicData>
        </a:graphic>
      </p:graphicFrame>
    </p:spTree>
    <p:extLst>
      <p:ext uri="{BB962C8B-B14F-4D97-AF65-F5344CB8AC3E}">
        <p14:creationId xmlns:p14="http://schemas.microsoft.com/office/powerpoint/2010/main" val="410378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Risk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739171"/>
              </p:ext>
            </p:extLst>
          </p:nvPr>
        </p:nvGraphicFramePr>
        <p:xfrm>
          <a:off x="838200" y="1970087"/>
          <a:ext cx="11034252" cy="4637191"/>
        </p:xfrm>
        <a:graphic>
          <a:graphicData uri="http://schemas.openxmlformats.org/drawingml/2006/table">
            <a:tbl>
              <a:tblPr firstRow="1" firstCol="1" lastRow="1" lastCol="1" bandRow="1" bandCol="1"/>
              <a:tblGrid>
                <a:gridCol w="2344400">
                  <a:extLst>
                    <a:ext uri="{9D8B030D-6E8A-4147-A177-3AD203B41FA5}">
                      <a16:colId xmlns:a16="http://schemas.microsoft.com/office/drawing/2014/main" val="20000"/>
                    </a:ext>
                  </a:extLst>
                </a:gridCol>
                <a:gridCol w="1647354">
                  <a:extLst>
                    <a:ext uri="{9D8B030D-6E8A-4147-A177-3AD203B41FA5}">
                      <a16:colId xmlns:a16="http://schemas.microsoft.com/office/drawing/2014/main" val="20001"/>
                    </a:ext>
                  </a:extLst>
                </a:gridCol>
                <a:gridCol w="1482386">
                  <a:extLst>
                    <a:ext uri="{9D8B030D-6E8A-4147-A177-3AD203B41FA5}">
                      <a16:colId xmlns:a16="http://schemas.microsoft.com/office/drawing/2014/main" val="20002"/>
                    </a:ext>
                  </a:extLst>
                </a:gridCol>
                <a:gridCol w="1811161">
                  <a:extLst>
                    <a:ext uri="{9D8B030D-6E8A-4147-A177-3AD203B41FA5}">
                      <a16:colId xmlns:a16="http://schemas.microsoft.com/office/drawing/2014/main" val="20003"/>
                    </a:ext>
                  </a:extLst>
                </a:gridCol>
                <a:gridCol w="1739132">
                  <a:extLst>
                    <a:ext uri="{9D8B030D-6E8A-4147-A177-3AD203B41FA5}">
                      <a16:colId xmlns:a16="http://schemas.microsoft.com/office/drawing/2014/main" val="20004"/>
                    </a:ext>
                  </a:extLst>
                </a:gridCol>
                <a:gridCol w="2009819">
                  <a:extLst>
                    <a:ext uri="{9D8B030D-6E8A-4147-A177-3AD203B41FA5}">
                      <a16:colId xmlns:a16="http://schemas.microsoft.com/office/drawing/2014/main" val="20005"/>
                    </a:ext>
                  </a:extLst>
                </a:gridCol>
              </a:tblGrid>
              <a:tr h="899960">
                <a:tc>
                  <a:txBody>
                    <a:bodyPr/>
                    <a:lstStyle/>
                    <a:p>
                      <a:pPr algn="l">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Likelihood</a:t>
                      </a:r>
                      <a:endParaRPr lang="en-NZ" sz="2000" dirty="0">
                        <a:effectLst/>
                        <a:latin typeface="Times New Roman" panose="02020603050405020304" pitchFamily="18" charset="0"/>
                        <a:ea typeface="Times New Roman" panose="02020603050405020304" pitchFamily="18" charset="0"/>
                      </a:endParaRPr>
                    </a:p>
                  </a:txBody>
                  <a:tcPr marL="360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Consequence</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728728">
                <a:tc>
                  <a:txBody>
                    <a:bodyPr/>
                    <a:lstStyle/>
                    <a:p>
                      <a:pPr algn="l">
                        <a:spcAft>
                          <a:spcPts val="0"/>
                        </a:spcAft>
                      </a:pPr>
                      <a:r>
                        <a:rPr lang="en-US" sz="2000" b="1" cap="small"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NZ" sz="2000" dirty="0">
                        <a:effectLst/>
                        <a:latin typeface="Times New Roman" panose="02020603050405020304" pitchFamily="18" charset="0"/>
                        <a:ea typeface="Times New Roman" panose="02020603050405020304" pitchFamily="18" charset="0"/>
                      </a:endParaRPr>
                    </a:p>
                  </a:txBody>
                  <a:tcPr marL="360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severe</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a:effectLst/>
                          <a:latin typeface="Calibri" panose="020F0502020204030204" pitchFamily="34" charset="0"/>
                          <a:ea typeface="Times New Roman" panose="02020603050405020304" pitchFamily="18" charset="0"/>
                          <a:cs typeface="Times New Roman" panose="02020603050405020304" pitchFamily="18" charset="0"/>
                        </a:rPr>
                        <a:t>major</a:t>
                      </a:r>
                      <a:endParaRPr lang="en-NZ" sz="200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minor</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minimal</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3428">
                <a:tc>
                  <a:txBody>
                    <a:bodyPr/>
                    <a:lstStyle/>
                    <a:p>
                      <a:pPr algn="l">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almost certain</a:t>
                      </a:r>
                      <a:endParaRPr lang="en-NZ" sz="2000" dirty="0">
                        <a:effectLst/>
                        <a:latin typeface="Times New Roman" panose="02020603050405020304" pitchFamily="18" charset="0"/>
                        <a:ea typeface="Times New Roman" panose="02020603050405020304" pitchFamily="18" charset="0"/>
                      </a:endParaRPr>
                    </a:p>
                  </a:txBody>
                  <a:tcPr marL="360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801"/>
                    </a:solidFill>
                  </a:tcPr>
                </a:tc>
                <a:tc>
                  <a:txBody>
                    <a:bodyPr/>
                    <a:lstStyle/>
                    <a:p>
                      <a:pPr algn="ctr">
                        <a:spcAft>
                          <a:spcPts val="0"/>
                        </a:spcAft>
                      </a:pPr>
                      <a:r>
                        <a:rPr lang="en-AU" sz="2000" b="1" cap="small">
                          <a:effectLst/>
                          <a:latin typeface="Calibri" panose="020F0502020204030204" pitchFamily="34" charset="0"/>
                          <a:ea typeface="Times New Roman" panose="02020603050405020304" pitchFamily="18" charset="0"/>
                          <a:cs typeface="Times New Roman" panose="02020603050405020304" pitchFamily="18" charset="0"/>
                        </a:rPr>
                        <a:t>3</a:t>
                      </a:r>
                      <a:endParaRPr lang="en-NZ" sz="200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AU" sz="2000" b="1" cap="small">
                          <a:effectLst/>
                          <a:latin typeface="Calibri" panose="020F0502020204030204" pitchFamily="34" charset="0"/>
                          <a:ea typeface="Times New Roman" panose="02020603050405020304" pitchFamily="18" charset="0"/>
                          <a:cs typeface="Times New Roman" panose="02020603050405020304" pitchFamily="18" charset="0"/>
                        </a:rPr>
                        <a:t>3</a:t>
                      </a:r>
                      <a:endParaRPr lang="en-NZ" sz="200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73428">
                <a:tc>
                  <a:txBody>
                    <a:bodyPr/>
                    <a:lstStyle/>
                    <a:p>
                      <a:pPr algn="l">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Likely</a:t>
                      </a:r>
                      <a:endParaRPr lang="en-NZ" sz="2000" dirty="0">
                        <a:effectLst/>
                        <a:latin typeface="Times New Roman" panose="02020603050405020304" pitchFamily="18" charset="0"/>
                        <a:ea typeface="Times New Roman" panose="02020603050405020304" pitchFamily="18" charset="0"/>
                      </a:endParaRPr>
                    </a:p>
                  </a:txBody>
                  <a:tcPr marL="360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80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AU" sz="2000" b="1" cap="small">
                          <a:effectLst/>
                          <a:latin typeface="Calibri" panose="020F0502020204030204" pitchFamily="34" charset="0"/>
                          <a:ea typeface="Times New Roman" panose="02020603050405020304" pitchFamily="18" charset="0"/>
                          <a:cs typeface="Times New Roman" panose="02020603050405020304" pitchFamily="18" charset="0"/>
                        </a:rPr>
                        <a:t>4</a:t>
                      </a:r>
                      <a:endParaRPr lang="en-NZ" sz="200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573428">
                <a:tc>
                  <a:txBody>
                    <a:bodyPr/>
                    <a:lstStyle/>
                    <a:p>
                      <a:pPr algn="l">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Possible</a:t>
                      </a:r>
                      <a:endParaRPr lang="en-NZ" sz="2000" dirty="0">
                        <a:effectLst/>
                        <a:latin typeface="Times New Roman" panose="02020603050405020304" pitchFamily="18" charset="0"/>
                        <a:ea typeface="Times New Roman" panose="02020603050405020304" pitchFamily="18" charset="0"/>
                      </a:endParaRPr>
                    </a:p>
                  </a:txBody>
                  <a:tcPr marL="360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80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4</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573428">
                <a:tc>
                  <a:txBody>
                    <a:bodyPr/>
                    <a:lstStyle/>
                    <a:p>
                      <a:pPr algn="l">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Unlikely</a:t>
                      </a:r>
                      <a:endParaRPr lang="en-NZ" sz="2000" dirty="0">
                        <a:effectLst/>
                        <a:latin typeface="Times New Roman" panose="02020603050405020304" pitchFamily="18" charset="0"/>
                        <a:ea typeface="Times New Roman" panose="02020603050405020304" pitchFamily="18" charset="0"/>
                      </a:endParaRPr>
                    </a:p>
                  </a:txBody>
                  <a:tcPr marL="360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a:effectLst/>
                          <a:latin typeface="Calibri" panose="020F0502020204030204" pitchFamily="34" charset="0"/>
                          <a:ea typeface="Times New Roman" panose="02020603050405020304" pitchFamily="18" charset="0"/>
                          <a:cs typeface="Times New Roman" panose="02020603050405020304" pitchFamily="18" charset="0"/>
                        </a:rPr>
                        <a:t>1</a:t>
                      </a:r>
                      <a:endParaRPr lang="en-NZ" sz="200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801"/>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4</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4</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714791">
                <a:tc>
                  <a:txBody>
                    <a:bodyPr/>
                    <a:lstStyle/>
                    <a:p>
                      <a:pPr algn="l">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Rare</a:t>
                      </a:r>
                      <a:endParaRPr lang="en-NZ" sz="2000" dirty="0">
                        <a:effectLst/>
                        <a:latin typeface="Times New Roman" panose="02020603050405020304" pitchFamily="18" charset="0"/>
                        <a:ea typeface="Times New Roman" panose="02020603050405020304" pitchFamily="18" charset="0"/>
                      </a:endParaRPr>
                    </a:p>
                  </a:txBody>
                  <a:tcPr marL="360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AU" sz="2000" b="1" cap="small">
                          <a:effectLst/>
                          <a:latin typeface="Calibri" panose="020F0502020204030204" pitchFamily="34" charset="0"/>
                          <a:ea typeface="Times New Roman" panose="02020603050405020304" pitchFamily="18" charset="0"/>
                          <a:cs typeface="Times New Roman" panose="02020603050405020304" pitchFamily="18" charset="0"/>
                        </a:rPr>
                        <a:t>2</a:t>
                      </a:r>
                      <a:endParaRPr lang="en-NZ" sz="200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spcAft>
                          <a:spcPts val="0"/>
                        </a:spcAft>
                      </a:pPr>
                      <a:r>
                        <a:rPr lang="en-AU" sz="2000" b="1" cap="small">
                          <a:effectLst/>
                          <a:latin typeface="Calibri" panose="020F0502020204030204" pitchFamily="34" charset="0"/>
                          <a:ea typeface="Times New Roman" panose="02020603050405020304" pitchFamily="18" charset="0"/>
                          <a:cs typeface="Times New Roman" panose="02020603050405020304" pitchFamily="18" charset="0"/>
                        </a:rPr>
                        <a:t>3</a:t>
                      </a:r>
                      <a:endParaRPr lang="en-NZ" sz="200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4</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AU" sz="2000" b="1" cap="small" dirty="0">
                          <a:effectLst/>
                          <a:latin typeface="Calibri" panose="020F0502020204030204" pitchFamily="34" charset="0"/>
                          <a:ea typeface="Times New Roman" panose="02020603050405020304" pitchFamily="18" charset="0"/>
                          <a:cs typeface="Times New Roman" panose="02020603050405020304" pitchFamily="18" charset="0"/>
                        </a:rPr>
                        <a:t>4</a:t>
                      </a:r>
                      <a:endParaRPr lang="en-NZ" sz="2000" dirty="0">
                        <a:effectLst/>
                        <a:latin typeface="Times New Roman" panose="02020603050405020304" pitchFamily="18" charset="0"/>
                        <a:ea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bl>
          </a:graphicData>
        </a:graphic>
      </p:graphicFrame>
      <p:sp>
        <p:nvSpPr>
          <p:cNvPr id="5" name="Right Arrow 1"/>
          <p:cNvSpPr>
            <a:spLocks noChangeArrowheads="1"/>
          </p:cNvSpPr>
          <p:nvPr/>
        </p:nvSpPr>
        <p:spPr bwMode="auto">
          <a:xfrm>
            <a:off x="3304419" y="1736170"/>
            <a:ext cx="8241844" cy="505864"/>
          </a:xfrm>
          <a:prstGeom prst="rightArrow">
            <a:avLst>
              <a:gd name="adj1" fmla="val 50000"/>
              <a:gd name="adj2" fmla="val 50002"/>
            </a:avLst>
          </a:prstGeom>
          <a:solidFill>
            <a:schemeClr val="bg1">
              <a:lumMod val="95000"/>
            </a:schemeClr>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NZ"/>
          </a:p>
        </p:txBody>
      </p:sp>
      <p:sp>
        <p:nvSpPr>
          <p:cNvPr id="6" name="Down Arrow 2"/>
          <p:cNvSpPr>
            <a:spLocks noChangeArrowheads="1"/>
          </p:cNvSpPr>
          <p:nvPr/>
        </p:nvSpPr>
        <p:spPr bwMode="auto">
          <a:xfrm>
            <a:off x="645737" y="2242034"/>
            <a:ext cx="384925" cy="4099772"/>
          </a:xfrm>
          <a:prstGeom prst="downArrow">
            <a:avLst>
              <a:gd name="adj1" fmla="val 50000"/>
              <a:gd name="adj2" fmla="val 50261"/>
            </a:avLst>
          </a:prstGeom>
          <a:solidFill>
            <a:schemeClr val="bg1">
              <a:lumMod val="95000"/>
            </a:schemeClr>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NZ"/>
          </a:p>
        </p:txBody>
      </p:sp>
    </p:spTree>
    <p:extLst>
      <p:ext uri="{BB962C8B-B14F-4D97-AF65-F5344CB8AC3E}">
        <p14:creationId xmlns:p14="http://schemas.microsoft.com/office/powerpoint/2010/main" val="267336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80E6-6CF3-490F-97A6-67E57C114AE4}"/>
              </a:ext>
            </a:extLst>
          </p:cNvPr>
          <p:cNvSpPr>
            <a:spLocks noGrp="1"/>
          </p:cNvSpPr>
          <p:nvPr>
            <p:ph type="title"/>
          </p:nvPr>
        </p:nvSpPr>
        <p:spPr/>
        <p:txBody>
          <a:bodyPr/>
          <a:lstStyle/>
          <a:p>
            <a:r>
              <a:rPr lang="en-NZ" b="1" noProof="0" dirty="0">
                <a:solidFill>
                  <a:srgbClr val="EC7225"/>
                </a:solidFill>
              </a:rPr>
              <a:t>Welcome </a:t>
            </a:r>
            <a:r>
              <a:rPr lang="en-NZ" noProof="0" dirty="0"/>
              <a:t>and</a:t>
            </a:r>
            <a:r>
              <a:rPr lang="en-NZ" b="1" noProof="0" dirty="0">
                <a:solidFill>
                  <a:srgbClr val="EC7225"/>
                </a:solidFill>
              </a:rPr>
              <a:t> </a:t>
            </a:r>
            <a:br>
              <a:rPr lang="en-NZ" b="1" noProof="0" dirty="0">
                <a:solidFill>
                  <a:srgbClr val="EC7225"/>
                </a:solidFill>
              </a:rPr>
            </a:br>
            <a:r>
              <a:rPr lang="en-NZ" b="1" noProof="0" dirty="0">
                <a:solidFill>
                  <a:srgbClr val="EC7225"/>
                </a:solidFill>
              </a:rPr>
              <a:t>housekeeping</a:t>
            </a:r>
          </a:p>
        </p:txBody>
      </p:sp>
      <p:sp>
        <p:nvSpPr>
          <p:cNvPr id="3" name="Content Placeholder 2">
            <a:extLst>
              <a:ext uri="{FF2B5EF4-FFF2-40B4-BE49-F238E27FC236}">
                <a16:creationId xmlns:a16="http://schemas.microsoft.com/office/drawing/2014/main" id="{93134436-1CD2-4F9A-ABA5-836B7FF3F6B0}"/>
              </a:ext>
            </a:extLst>
          </p:cNvPr>
          <p:cNvSpPr>
            <a:spLocks noGrp="1"/>
          </p:cNvSpPr>
          <p:nvPr>
            <p:ph sz="half" idx="1"/>
          </p:nvPr>
        </p:nvSpPr>
        <p:spPr/>
        <p:txBody>
          <a:bodyPr/>
          <a:lstStyle/>
          <a:p>
            <a:pPr marL="0" indent="0">
              <a:buNone/>
            </a:pPr>
            <a:r>
              <a:rPr lang="en-NZ" noProof="0" dirty="0"/>
              <a:t>You should be able to hear us speaking.</a:t>
            </a:r>
          </a:p>
          <a:p>
            <a:pPr marL="0" indent="0">
              <a:buNone/>
            </a:pPr>
            <a:r>
              <a:rPr lang="en-NZ" noProof="0" dirty="0"/>
              <a:t>You’re welcome to </a:t>
            </a:r>
            <a:r>
              <a:rPr lang="en-NZ" b="1" noProof="0" dirty="0">
                <a:solidFill>
                  <a:srgbClr val="EC7225"/>
                </a:solidFill>
              </a:rPr>
              <a:t>ask a </a:t>
            </a:r>
            <a:br>
              <a:rPr lang="en-NZ" b="1" noProof="0" dirty="0">
                <a:solidFill>
                  <a:srgbClr val="EC7225"/>
                </a:solidFill>
              </a:rPr>
            </a:br>
            <a:r>
              <a:rPr lang="en-NZ" b="1" noProof="0" dirty="0">
                <a:solidFill>
                  <a:srgbClr val="EC7225"/>
                </a:solidFill>
              </a:rPr>
              <a:t>question </a:t>
            </a:r>
            <a:r>
              <a:rPr lang="en-NZ" noProof="0" dirty="0"/>
              <a:t>at any time.</a:t>
            </a:r>
          </a:p>
        </p:txBody>
      </p:sp>
      <p:pic>
        <p:nvPicPr>
          <p:cNvPr id="10" name="Content Placeholder 9" descr="A person in a striped shirt and smiling at the camera&#10;&#10;Description generated with very high confidence">
            <a:extLst>
              <a:ext uri="{FF2B5EF4-FFF2-40B4-BE49-F238E27FC236}">
                <a16:creationId xmlns:a16="http://schemas.microsoft.com/office/drawing/2014/main" id="{8FC3BDB9-51D5-4B9D-8D9C-8FAD5F6F022E}"/>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230" b="-1"/>
          <a:stretch/>
        </p:blipFill>
        <p:spPr>
          <a:xfrm>
            <a:off x="5534311" y="0"/>
            <a:ext cx="6657689" cy="6858000"/>
          </a:xfrm>
        </p:spPr>
      </p:pic>
    </p:spTree>
    <p:extLst>
      <p:ext uri="{BB962C8B-B14F-4D97-AF65-F5344CB8AC3E}">
        <p14:creationId xmlns:p14="http://schemas.microsoft.com/office/powerpoint/2010/main" val="52649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solidFill>
                  <a:srgbClr val="EC7225"/>
                </a:solidFill>
              </a:rPr>
              <a:t>What’s new?</a:t>
            </a:r>
          </a:p>
        </p:txBody>
      </p:sp>
      <p:sp>
        <p:nvSpPr>
          <p:cNvPr id="4" name="Text Placeholder 3">
            <a:extLst>
              <a:ext uri="{FF2B5EF4-FFF2-40B4-BE49-F238E27FC236}">
                <a16:creationId xmlns:a16="http://schemas.microsoft.com/office/drawing/2014/main" id="{44A03FB0-8A0B-4FAC-8A25-37C8EEEB098A}"/>
              </a:ext>
            </a:extLst>
          </p:cNvPr>
          <p:cNvSpPr>
            <a:spLocks noGrp="1"/>
          </p:cNvSpPr>
          <p:nvPr>
            <p:ph type="body" idx="1"/>
          </p:nvPr>
        </p:nvSpPr>
        <p:spPr/>
        <p:txBody>
          <a:bodyPr/>
          <a:lstStyle/>
          <a:p>
            <a:endParaRPr lang="en-NZ"/>
          </a:p>
        </p:txBody>
      </p:sp>
    </p:spTree>
    <p:extLst>
      <p:ext uri="{BB962C8B-B14F-4D97-AF65-F5344CB8AC3E}">
        <p14:creationId xmlns:p14="http://schemas.microsoft.com/office/powerpoint/2010/main" val="428988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EC7225"/>
                </a:solidFill>
              </a:rPr>
              <a:t>Hazardous substances</a:t>
            </a:r>
            <a:endParaRPr lang="en-NZ" dirty="0">
              <a:solidFill>
                <a:srgbClr val="EC7225"/>
              </a:solidFill>
            </a:endParaRPr>
          </a:p>
        </p:txBody>
      </p:sp>
      <p:sp>
        <p:nvSpPr>
          <p:cNvPr id="3" name="Content Placeholder 2"/>
          <p:cNvSpPr>
            <a:spLocks noGrp="1"/>
          </p:cNvSpPr>
          <p:nvPr>
            <p:ph idx="1"/>
          </p:nvPr>
        </p:nvSpPr>
        <p:spPr/>
        <p:txBody>
          <a:bodyPr/>
          <a:lstStyle/>
          <a:p>
            <a:r>
              <a:rPr lang="en-US" dirty="0"/>
              <a:t>The </a:t>
            </a:r>
            <a:r>
              <a:rPr lang="en-US" b="1" dirty="0">
                <a:solidFill>
                  <a:srgbClr val="EC7225"/>
                </a:solidFill>
              </a:rPr>
              <a:t>Health and Safety at Work (Hazardous Substances) Regulations 2017</a:t>
            </a:r>
            <a:r>
              <a:rPr lang="en-US" dirty="0"/>
              <a:t> bring together the requirements for workplaces that work with hazardous substances into </a:t>
            </a:r>
            <a:r>
              <a:rPr lang="en-US" b="1" dirty="0"/>
              <a:t>a single place.</a:t>
            </a:r>
          </a:p>
          <a:p>
            <a:r>
              <a:rPr lang="en-US" dirty="0"/>
              <a:t>These new Regulations sit </a:t>
            </a:r>
            <a:r>
              <a:rPr lang="en-US" b="1" dirty="0"/>
              <a:t>under the Health and Safety at Work Act </a:t>
            </a:r>
            <a:r>
              <a:rPr lang="en-US" dirty="0"/>
              <a:t>2015.</a:t>
            </a:r>
          </a:p>
          <a:p>
            <a:endParaRPr lang="en-NZ" dirty="0"/>
          </a:p>
          <a:p>
            <a:r>
              <a:rPr lang="en-US" dirty="0"/>
              <a:t>Refer to the WorkSafe website for detailed information: </a:t>
            </a:r>
            <a:r>
              <a:rPr lang="en-NZ" dirty="0">
                <a:hlinkClick r:id="rId3"/>
              </a:rPr>
              <a:t>https://worksafe.govt.nz/topic-and-industry/hazardous-substances/</a:t>
            </a:r>
            <a:r>
              <a:rPr lang="en-NZ" dirty="0"/>
              <a:t> </a:t>
            </a:r>
          </a:p>
        </p:txBody>
      </p:sp>
    </p:spTree>
    <p:extLst>
      <p:ext uri="{BB962C8B-B14F-4D97-AF65-F5344CB8AC3E}">
        <p14:creationId xmlns:p14="http://schemas.microsoft.com/office/powerpoint/2010/main" val="214382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you </a:t>
            </a:r>
            <a:r>
              <a:rPr lang="en-NZ" b="1" dirty="0">
                <a:solidFill>
                  <a:srgbClr val="EC7225"/>
                </a:solidFill>
              </a:rPr>
              <a:t>must do</a:t>
            </a:r>
          </a:p>
        </p:txBody>
      </p:sp>
      <p:sp>
        <p:nvSpPr>
          <p:cNvPr id="3" name="Subtitle 2"/>
          <p:cNvSpPr>
            <a:spLocks noGrp="1"/>
          </p:cNvSpPr>
          <p:nvPr>
            <p:ph idx="1"/>
          </p:nvPr>
        </p:nvSpPr>
        <p:spPr/>
        <p:txBody>
          <a:bodyPr/>
          <a:lstStyle/>
          <a:p>
            <a:pPr marL="0" indent="0">
              <a:buNone/>
            </a:pPr>
            <a:r>
              <a:rPr lang="en-NZ" dirty="0"/>
              <a:t>You must:</a:t>
            </a:r>
          </a:p>
          <a:p>
            <a:r>
              <a:rPr lang="en-NZ" dirty="0"/>
              <a:t>Develop you practice</a:t>
            </a:r>
            <a:r>
              <a:rPr lang="en-NZ" b="1" dirty="0">
                <a:solidFill>
                  <a:srgbClr val="EC7225"/>
                </a:solidFill>
              </a:rPr>
              <a:t> inventory </a:t>
            </a:r>
            <a:r>
              <a:rPr lang="en-NZ" dirty="0"/>
              <a:t>of hazardous substances</a:t>
            </a:r>
          </a:p>
          <a:p>
            <a:r>
              <a:rPr lang="en-NZ" dirty="0"/>
              <a:t>Have a record of the </a:t>
            </a:r>
            <a:r>
              <a:rPr lang="en-NZ" b="1" dirty="0">
                <a:solidFill>
                  <a:srgbClr val="EC7225"/>
                </a:solidFill>
              </a:rPr>
              <a:t>safety data sheets </a:t>
            </a:r>
            <a:r>
              <a:rPr lang="en-NZ" dirty="0"/>
              <a:t>for those on the inventory</a:t>
            </a:r>
          </a:p>
          <a:p>
            <a:r>
              <a:rPr lang="en-NZ" dirty="0"/>
              <a:t>Maintain and </a:t>
            </a:r>
            <a:r>
              <a:rPr lang="en-NZ" b="1" dirty="0">
                <a:solidFill>
                  <a:srgbClr val="EC7225"/>
                </a:solidFill>
              </a:rPr>
              <a:t>control risk </a:t>
            </a:r>
            <a:r>
              <a:rPr lang="en-NZ" dirty="0"/>
              <a:t>associated with the hazardous substances (register, signage) </a:t>
            </a:r>
          </a:p>
          <a:p>
            <a:r>
              <a:rPr lang="en-NZ" b="1" dirty="0">
                <a:solidFill>
                  <a:srgbClr val="EC7225"/>
                </a:solidFill>
              </a:rPr>
              <a:t>Educate</a:t>
            </a:r>
            <a:r>
              <a:rPr lang="en-NZ" dirty="0"/>
              <a:t> staff </a:t>
            </a:r>
          </a:p>
          <a:p>
            <a:endParaRPr lang="en-NZ" dirty="0"/>
          </a:p>
        </p:txBody>
      </p:sp>
    </p:spTree>
    <p:extLst>
      <p:ext uri="{BB962C8B-B14F-4D97-AF65-F5344CB8AC3E}">
        <p14:creationId xmlns:p14="http://schemas.microsoft.com/office/powerpoint/2010/main" val="174453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How best to do this</a:t>
            </a:r>
          </a:p>
        </p:txBody>
      </p:sp>
      <p:pic>
        <p:nvPicPr>
          <p:cNvPr id="4" name="Content Placeholder 3"/>
          <p:cNvPicPr>
            <a:picLocks noGrp="1" noChangeAspect="1"/>
          </p:cNvPicPr>
          <p:nvPr>
            <p:ph idx="1"/>
          </p:nvPr>
        </p:nvPicPr>
        <p:blipFill>
          <a:blip r:embed="rId3"/>
          <a:stretch>
            <a:fillRect/>
          </a:stretch>
        </p:blipFill>
        <p:spPr>
          <a:xfrm>
            <a:off x="838200" y="1505313"/>
            <a:ext cx="8217310" cy="4201886"/>
          </a:xfrm>
          <a:prstGeom prst="rect">
            <a:avLst/>
          </a:prstGeom>
        </p:spPr>
      </p:pic>
    </p:spTree>
    <p:extLst>
      <p:ext uri="{BB962C8B-B14F-4D97-AF65-F5344CB8AC3E}">
        <p14:creationId xmlns:p14="http://schemas.microsoft.com/office/powerpoint/2010/main" val="103683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Hazardous substances inventory</a:t>
            </a:r>
          </a:p>
        </p:txBody>
      </p:sp>
      <p:sp>
        <p:nvSpPr>
          <p:cNvPr id="3" name="Content Placeholder 2"/>
          <p:cNvSpPr>
            <a:spLocks noGrp="1"/>
          </p:cNvSpPr>
          <p:nvPr>
            <p:ph idx="1"/>
          </p:nvPr>
        </p:nvSpPr>
        <p:spPr/>
        <p:txBody>
          <a:bodyPr>
            <a:normAutofit/>
          </a:bodyPr>
          <a:lstStyle/>
          <a:p>
            <a:pPr marL="0" indent="0" fontAlgn="base">
              <a:buNone/>
            </a:pPr>
            <a:r>
              <a:rPr lang="en-NZ" dirty="0"/>
              <a:t>There are three main things you need to do:</a:t>
            </a:r>
          </a:p>
          <a:p>
            <a:pPr fontAlgn="base"/>
            <a:r>
              <a:rPr lang="en-NZ" dirty="0"/>
              <a:t>have an inventory of all the hazardous substances used, handled, manufactured or stored at your workplace</a:t>
            </a:r>
          </a:p>
          <a:p>
            <a:pPr fontAlgn="base"/>
            <a:r>
              <a:rPr lang="en-NZ" dirty="0"/>
              <a:t>keep it up-to-date</a:t>
            </a:r>
          </a:p>
          <a:p>
            <a:pPr fontAlgn="base"/>
            <a:r>
              <a:rPr lang="en-NZ" dirty="0"/>
              <a:t>make sure it is available to emergency services workers.</a:t>
            </a:r>
          </a:p>
          <a:p>
            <a:pPr marL="0" indent="0" fontAlgn="base">
              <a:buNone/>
            </a:pPr>
            <a:endParaRPr lang="en-NZ" dirty="0"/>
          </a:p>
          <a:p>
            <a:pPr marL="0" indent="0" fontAlgn="base">
              <a:buNone/>
            </a:pPr>
            <a:r>
              <a:rPr lang="en-NZ" dirty="0"/>
              <a:t>For more information see </a:t>
            </a:r>
            <a:r>
              <a:rPr lang="en-NZ" dirty="0">
                <a:hlinkClick r:id="rId3"/>
              </a:rPr>
              <a:t>https://worksafe.govt.nz/topic-and-industry/hazardous-substances/managing/inventory/</a:t>
            </a:r>
            <a:endParaRPr lang="en-NZ" dirty="0"/>
          </a:p>
          <a:p>
            <a:endParaRPr lang="en-NZ" dirty="0"/>
          </a:p>
          <a:p>
            <a:endParaRPr lang="en-NZ" dirty="0"/>
          </a:p>
        </p:txBody>
      </p:sp>
    </p:spTree>
    <p:extLst>
      <p:ext uri="{BB962C8B-B14F-4D97-AF65-F5344CB8AC3E}">
        <p14:creationId xmlns:p14="http://schemas.microsoft.com/office/powerpoint/2010/main" val="174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rgbClr val="EC7225"/>
                </a:solidFill>
              </a:rPr>
              <a:t>Use the Hazardous Substances Calculator</a:t>
            </a:r>
            <a:endParaRPr lang="en-NZ" dirty="0"/>
          </a:p>
        </p:txBody>
      </p:sp>
      <p:sp>
        <p:nvSpPr>
          <p:cNvPr id="3" name="Content Placeholder 2"/>
          <p:cNvSpPr>
            <a:spLocks noGrp="1"/>
          </p:cNvSpPr>
          <p:nvPr>
            <p:ph sz="half" idx="1"/>
          </p:nvPr>
        </p:nvSpPr>
        <p:spPr/>
        <p:txBody>
          <a:bodyPr>
            <a:normAutofit/>
          </a:bodyPr>
          <a:lstStyle/>
          <a:p>
            <a:r>
              <a:rPr lang="en-NZ" dirty="0"/>
              <a:t>Located in the ‘Toolbox’ </a:t>
            </a:r>
          </a:p>
          <a:p>
            <a:r>
              <a:rPr lang="en-NZ" dirty="0"/>
              <a:t>To develop your inventory</a:t>
            </a:r>
          </a:p>
          <a:p>
            <a:endParaRPr lang="en-NZ" dirty="0"/>
          </a:p>
          <a:p>
            <a:endParaRPr lang="en-NZ" dirty="0"/>
          </a:p>
          <a:p>
            <a:endParaRPr lang="en-NZ" dirty="0"/>
          </a:p>
        </p:txBody>
      </p:sp>
      <p:pic>
        <p:nvPicPr>
          <p:cNvPr id="8" name="Content Placeholder 5">
            <a:extLst>
              <a:ext uri="{FF2B5EF4-FFF2-40B4-BE49-F238E27FC236}">
                <a16:creationId xmlns:a16="http://schemas.microsoft.com/office/drawing/2014/main" id="{0F009520-87DD-4B8B-B758-96D3080FC072}"/>
              </a:ext>
            </a:extLst>
          </p:cNvPr>
          <p:cNvPicPr>
            <a:picLocks noGrp="1" noChangeAspect="1"/>
          </p:cNvPicPr>
          <p:nvPr>
            <p:ph sz="half" idx="2"/>
          </p:nvPr>
        </p:nvPicPr>
        <p:blipFill rotWithShape="1">
          <a:blip r:embed="rId3"/>
          <a:srcRect t="9197" r="26708"/>
          <a:stretch/>
        </p:blipFill>
        <p:spPr>
          <a:xfrm>
            <a:off x="6172200" y="2359978"/>
            <a:ext cx="5181600" cy="3282631"/>
          </a:xfrm>
          <a:prstGeom prst="rect">
            <a:avLst/>
          </a:prstGeom>
        </p:spPr>
      </p:pic>
    </p:spTree>
    <p:extLst>
      <p:ext uri="{BB962C8B-B14F-4D97-AF65-F5344CB8AC3E}">
        <p14:creationId xmlns:p14="http://schemas.microsoft.com/office/powerpoint/2010/main" val="216844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rgbClr val="EC7225"/>
                </a:solidFill>
              </a:rPr>
              <a:t>Hazardous substances inventory</a:t>
            </a:r>
            <a:endParaRPr lang="en-NZ" dirty="0"/>
          </a:p>
        </p:txBody>
      </p:sp>
      <p:sp>
        <p:nvSpPr>
          <p:cNvPr id="3" name="Content Placeholder 2"/>
          <p:cNvSpPr>
            <a:spLocks noGrp="1"/>
          </p:cNvSpPr>
          <p:nvPr>
            <p:ph idx="1"/>
          </p:nvPr>
        </p:nvSpPr>
        <p:spPr/>
        <p:txBody>
          <a:bodyPr>
            <a:normAutofit/>
          </a:bodyPr>
          <a:lstStyle/>
          <a:p>
            <a:pPr marL="0" lvl="0" indent="0">
              <a:buNone/>
            </a:pPr>
            <a:r>
              <a:rPr lang="en-US" dirty="0"/>
              <a:t>Examples for general practice:</a:t>
            </a:r>
          </a:p>
          <a:p>
            <a:pPr lvl="0"/>
            <a:r>
              <a:rPr lang="en-US" dirty="0"/>
              <a:t>Oxygen</a:t>
            </a:r>
          </a:p>
          <a:p>
            <a:pPr lvl="0"/>
            <a:r>
              <a:rPr lang="en-US" dirty="0"/>
              <a:t>Phenol </a:t>
            </a:r>
          </a:p>
          <a:p>
            <a:pPr lvl="0"/>
            <a:r>
              <a:rPr lang="en-US" dirty="0"/>
              <a:t>Mercury </a:t>
            </a:r>
          </a:p>
          <a:p>
            <a:pPr lvl="0"/>
            <a:endParaRPr lang="en-US" dirty="0"/>
          </a:p>
          <a:p>
            <a:pPr marL="0" lvl="0" indent="0">
              <a:buNone/>
            </a:pPr>
            <a:r>
              <a:rPr lang="en-US" dirty="0"/>
              <a:t>The Ministry of Health has advice on cleaning up small mercury spills: </a:t>
            </a:r>
            <a:r>
              <a:rPr lang="en-US" dirty="0">
                <a:hlinkClick r:id="rId3"/>
              </a:rPr>
              <a:t>https://www.health.govt.nz/your-health/healthy-living/environmental-health/hazardous-substances/cleaning-mercury-spills-your-house</a:t>
            </a:r>
            <a:r>
              <a:rPr lang="en-US" dirty="0"/>
              <a:t> </a:t>
            </a:r>
            <a:endParaRPr lang="en-NZ" dirty="0"/>
          </a:p>
          <a:p>
            <a:endParaRPr lang="en-NZ" dirty="0"/>
          </a:p>
          <a:p>
            <a:endParaRPr lang="en-NZ" dirty="0"/>
          </a:p>
        </p:txBody>
      </p:sp>
    </p:spTree>
    <p:extLst>
      <p:ext uri="{BB962C8B-B14F-4D97-AF65-F5344CB8AC3E}">
        <p14:creationId xmlns:p14="http://schemas.microsoft.com/office/powerpoint/2010/main" val="204219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Sample hazardous substances inventory</a:t>
            </a:r>
          </a:p>
        </p:txBody>
      </p:sp>
      <p:sp>
        <p:nvSpPr>
          <p:cNvPr id="3" name="TextBox 2"/>
          <p:cNvSpPr txBox="1"/>
          <p:nvPr/>
        </p:nvSpPr>
        <p:spPr>
          <a:xfrm>
            <a:off x="838200" y="6169709"/>
            <a:ext cx="7351059" cy="646331"/>
          </a:xfrm>
          <a:prstGeom prst="rect">
            <a:avLst/>
          </a:prstGeom>
          <a:noFill/>
        </p:spPr>
        <p:txBody>
          <a:bodyPr wrap="square" rtlCol="0">
            <a:spAutoFit/>
          </a:bodyPr>
          <a:lstStyle/>
          <a:p>
            <a:r>
              <a:rPr lang="en-NZ" dirty="0">
                <a:hlinkClick r:id="rId3"/>
              </a:rPr>
              <a:t>https://www.hazardoussubstances.govt.nz/workbook</a:t>
            </a:r>
            <a:endParaRPr lang="en-NZ" dirty="0"/>
          </a:p>
          <a:p>
            <a:r>
              <a:rPr lang="en-NZ" dirty="0"/>
              <a:t> </a:t>
            </a:r>
          </a:p>
        </p:txBody>
      </p:sp>
      <p:pic>
        <p:nvPicPr>
          <p:cNvPr id="9" name="Content Placeholder 7" descr="A screenshot of a cell phone&#10;&#10;Description generated with very high confidence">
            <a:extLst>
              <a:ext uri="{FF2B5EF4-FFF2-40B4-BE49-F238E27FC236}">
                <a16:creationId xmlns:a16="http://schemas.microsoft.com/office/drawing/2014/main" id="{D0784659-30F3-4A2D-8E5E-59B04C5BABC0}"/>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5190" t="10966" r="5506" b="2605"/>
          <a:stretch/>
        </p:blipFill>
        <p:spPr>
          <a:xfrm>
            <a:off x="838200" y="1511580"/>
            <a:ext cx="7656871" cy="4351338"/>
          </a:xfrm>
        </p:spPr>
      </p:pic>
    </p:spTree>
    <p:extLst>
      <p:ext uri="{BB962C8B-B14F-4D97-AF65-F5344CB8AC3E}">
        <p14:creationId xmlns:p14="http://schemas.microsoft.com/office/powerpoint/2010/main" val="2563357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Safety data sheets (SDS) </a:t>
            </a:r>
          </a:p>
        </p:txBody>
      </p:sp>
      <p:sp>
        <p:nvSpPr>
          <p:cNvPr id="3" name="Content Placeholder 2"/>
          <p:cNvSpPr>
            <a:spLocks noGrp="1"/>
          </p:cNvSpPr>
          <p:nvPr>
            <p:ph idx="1"/>
          </p:nvPr>
        </p:nvSpPr>
        <p:spPr/>
        <p:txBody>
          <a:bodyPr/>
          <a:lstStyle/>
          <a:p>
            <a:pPr marL="0" indent="0">
              <a:buNone/>
            </a:pPr>
            <a:r>
              <a:rPr lang="en-NZ" dirty="0"/>
              <a:t>A safety data sheet (SDS) provides:</a:t>
            </a:r>
          </a:p>
          <a:p>
            <a:r>
              <a:rPr lang="en-NZ" b="1" dirty="0">
                <a:solidFill>
                  <a:srgbClr val="EC7225"/>
                </a:solidFill>
              </a:rPr>
              <a:t>comprehensive information </a:t>
            </a:r>
            <a:r>
              <a:rPr lang="en-NZ" dirty="0"/>
              <a:t>about the </a:t>
            </a:r>
            <a:r>
              <a:rPr lang="en-NZ" b="1" dirty="0">
                <a:solidFill>
                  <a:srgbClr val="EC7225"/>
                </a:solidFill>
              </a:rPr>
              <a:t>properties</a:t>
            </a:r>
            <a:r>
              <a:rPr lang="en-NZ" dirty="0"/>
              <a:t> of a hazardous substance</a:t>
            </a:r>
          </a:p>
          <a:p>
            <a:r>
              <a:rPr lang="en-NZ" dirty="0"/>
              <a:t>how it </a:t>
            </a:r>
            <a:r>
              <a:rPr lang="en-NZ" b="1" dirty="0">
                <a:solidFill>
                  <a:srgbClr val="EC7225"/>
                </a:solidFill>
              </a:rPr>
              <a:t>affects health and safety </a:t>
            </a:r>
            <a:r>
              <a:rPr lang="en-NZ" dirty="0"/>
              <a:t>in the workplace</a:t>
            </a:r>
          </a:p>
          <a:p>
            <a:r>
              <a:rPr lang="en-NZ" dirty="0"/>
              <a:t>how to </a:t>
            </a:r>
            <a:r>
              <a:rPr lang="en-NZ" b="1" dirty="0">
                <a:solidFill>
                  <a:srgbClr val="EC7225"/>
                </a:solidFill>
              </a:rPr>
              <a:t>manage these risks</a:t>
            </a:r>
          </a:p>
          <a:p>
            <a:pPr marL="0" indent="0">
              <a:buNone/>
            </a:pPr>
            <a:endParaRPr lang="en-NZ" b="1" dirty="0">
              <a:solidFill>
                <a:srgbClr val="EC7225"/>
              </a:solidFill>
            </a:endParaRPr>
          </a:p>
          <a:p>
            <a:pPr marL="0" indent="0">
              <a:buNone/>
            </a:pPr>
            <a:r>
              <a:rPr lang="en-NZ" dirty="0">
                <a:hlinkClick r:id="rId3"/>
              </a:rPr>
              <a:t>https://worksafe.govt.nz/topic-and-industry/hazardous-substances/managing/safety-data-sheets/</a:t>
            </a:r>
            <a:endParaRPr lang="en-NZ" dirty="0"/>
          </a:p>
          <a:p>
            <a:endParaRPr lang="en-NZ" dirty="0"/>
          </a:p>
          <a:p>
            <a:endParaRPr lang="en-NZ" dirty="0"/>
          </a:p>
        </p:txBody>
      </p:sp>
    </p:spTree>
    <p:extLst>
      <p:ext uri="{BB962C8B-B14F-4D97-AF65-F5344CB8AC3E}">
        <p14:creationId xmlns:p14="http://schemas.microsoft.com/office/powerpoint/2010/main" val="274173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8"/>
            <a:ext cx="10515600" cy="1325563"/>
          </a:xfrm>
        </p:spPr>
        <p:txBody>
          <a:bodyPr/>
          <a:lstStyle/>
          <a:p>
            <a:r>
              <a:rPr lang="en-NZ" b="1" dirty="0">
                <a:solidFill>
                  <a:srgbClr val="EC7225"/>
                </a:solidFill>
              </a:rPr>
              <a:t>Signage</a:t>
            </a:r>
          </a:p>
        </p:txBody>
      </p:sp>
      <p:sp>
        <p:nvSpPr>
          <p:cNvPr id="3" name="Content Placeholder 2"/>
          <p:cNvSpPr>
            <a:spLocks noGrp="1"/>
          </p:cNvSpPr>
          <p:nvPr>
            <p:ph sz="half" idx="1"/>
          </p:nvPr>
        </p:nvSpPr>
        <p:spPr>
          <a:xfrm>
            <a:off x="838200" y="1712422"/>
            <a:ext cx="5181600" cy="4838007"/>
          </a:xfrm>
        </p:spPr>
        <p:txBody>
          <a:bodyPr>
            <a:noAutofit/>
          </a:bodyPr>
          <a:lstStyle/>
          <a:p>
            <a:r>
              <a:rPr lang="en-NZ" dirty="0"/>
              <a:t>Signs are required when you have hazardous substances exceeding specified quantities. </a:t>
            </a:r>
          </a:p>
          <a:p>
            <a:r>
              <a:rPr lang="en-NZ" dirty="0"/>
              <a:t>You can use the hazardous substances calculator to work out whether you are required to have signs in place.</a:t>
            </a:r>
          </a:p>
          <a:p>
            <a:r>
              <a:rPr lang="en-NZ" dirty="0"/>
              <a:t>Where do you put your signs?</a:t>
            </a:r>
          </a:p>
          <a:p>
            <a:pPr marL="0" indent="0">
              <a:buNone/>
            </a:pPr>
            <a:r>
              <a:rPr lang="en-NZ" sz="2000" dirty="0">
                <a:hlinkClick r:id="rId3"/>
              </a:rPr>
              <a:t>https://worksafe.govt.nz/topic-and-industry/hazardous-substances/managing/hazardous-substances-signs</a:t>
            </a:r>
            <a:endParaRPr lang="en-NZ" sz="2000" dirty="0"/>
          </a:p>
          <a:p>
            <a:endParaRPr lang="en-NZ" dirty="0"/>
          </a:p>
        </p:txBody>
      </p:sp>
      <p:sp>
        <p:nvSpPr>
          <p:cNvPr id="5" name="AutoShape 2" descr="Image result for hazchem signs 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TextBox 7"/>
          <p:cNvSpPr txBox="1"/>
          <p:nvPr/>
        </p:nvSpPr>
        <p:spPr>
          <a:xfrm>
            <a:off x="6723113" y="4909835"/>
            <a:ext cx="5602778" cy="369332"/>
          </a:xfrm>
          <a:prstGeom prst="rect">
            <a:avLst/>
          </a:prstGeom>
          <a:noFill/>
        </p:spPr>
        <p:txBody>
          <a:bodyPr wrap="square" rtlCol="0">
            <a:spAutoFit/>
          </a:bodyPr>
          <a:lstStyle/>
          <a:p>
            <a:r>
              <a:rPr lang="en-NZ" dirty="0"/>
              <a:t>Diagram: Safety Genius, Hamilton, NZ</a:t>
            </a:r>
          </a:p>
        </p:txBody>
      </p:sp>
      <p:pic>
        <p:nvPicPr>
          <p:cNvPr id="3074" name="Picture 2" descr="https://safetygenius.co.nz/wp-content/uploads/TS107-450x450.jpg">
            <a:extLst>
              <a:ext uri="{FF2B5EF4-FFF2-40B4-BE49-F238E27FC236}">
                <a16:creationId xmlns:a16="http://schemas.microsoft.com/office/drawing/2014/main" id="{749735D1-17FD-49FD-B6DA-FEE922FF2C97}"/>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a:stretch/>
        </p:blipFill>
        <p:spPr bwMode="auto">
          <a:xfrm>
            <a:off x="6723113" y="1739182"/>
            <a:ext cx="4286250" cy="2917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331" y="1400628"/>
            <a:ext cx="5967153" cy="677108"/>
          </a:xfrm>
          <a:prstGeom prst="rect">
            <a:avLst/>
          </a:prstGeom>
          <a:noFill/>
        </p:spPr>
        <p:txBody>
          <a:bodyPr wrap="square" rtlCol="0">
            <a:spAutoFit/>
          </a:bodyPr>
          <a:lstStyle/>
          <a:p>
            <a:pPr lvl="0">
              <a:defRPr/>
            </a:pPr>
            <a:endParaRPr lang="en-NZ" sz="2000" dirty="0"/>
          </a:p>
          <a:p>
            <a:pPr lvl="0">
              <a:defRPr/>
            </a:pPr>
            <a:endParaRPr lang="en-NZ" dirty="0"/>
          </a:p>
        </p:txBody>
      </p:sp>
    </p:spTree>
    <p:extLst>
      <p:ext uri="{BB962C8B-B14F-4D97-AF65-F5344CB8AC3E}">
        <p14:creationId xmlns:p14="http://schemas.microsoft.com/office/powerpoint/2010/main" val="68124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70E0-BED3-43E4-AA37-A277A251F70E}"/>
              </a:ext>
            </a:extLst>
          </p:cNvPr>
          <p:cNvSpPr>
            <a:spLocks noGrp="1"/>
          </p:cNvSpPr>
          <p:nvPr>
            <p:ph type="title"/>
          </p:nvPr>
        </p:nvSpPr>
        <p:spPr/>
        <p:txBody>
          <a:bodyPr/>
          <a:lstStyle/>
          <a:p>
            <a:r>
              <a:rPr lang="en-NZ" b="1" dirty="0">
                <a:solidFill>
                  <a:srgbClr val="EC7225"/>
                </a:solidFill>
              </a:rPr>
              <a:t>Hearing sound </a:t>
            </a:r>
            <a:r>
              <a:rPr lang="en-NZ" dirty="0">
                <a:solidFill>
                  <a:srgbClr val="EC7225"/>
                </a:solidFill>
              </a:rPr>
              <a:t>and</a:t>
            </a:r>
            <a:r>
              <a:rPr lang="en-NZ" b="1" dirty="0">
                <a:solidFill>
                  <a:srgbClr val="EC7225"/>
                </a:solidFill>
              </a:rPr>
              <a:t> accessing the Q&amp;A</a:t>
            </a:r>
          </a:p>
        </p:txBody>
      </p:sp>
      <p:sp>
        <p:nvSpPr>
          <p:cNvPr id="10" name="Content Placeholder 9">
            <a:extLst>
              <a:ext uri="{FF2B5EF4-FFF2-40B4-BE49-F238E27FC236}">
                <a16:creationId xmlns:a16="http://schemas.microsoft.com/office/drawing/2014/main" id="{1039F399-C5E7-49C3-B84E-F32F0CFBD858}"/>
              </a:ext>
            </a:extLst>
          </p:cNvPr>
          <p:cNvSpPr>
            <a:spLocks noGrp="1"/>
          </p:cNvSpPr>
          <p:nvPr>
            <p:ph idx="1"/>
          </p:nvPr>
        </p:nvSpPr>
        <p:spPr>
          <a:xfrm>
            <a:off x="838200" y="2718033"/>
            <a:ext cx="7173686" cy="3458929"/>
          </a:xfrm>
        </p:spPr>
        <p:txBody>
          <a:bodyPr/>
          <a:lstStyle/>
          <a:p>
            <a:r>
              <a:rPr lang="en-NZ" dirty="0"/>
              <a:t>If you can’t hear us: click ‘</a:t>
            </a:r>
            <a:r>
              <a:rPr lang="en-NZ" b="1" dirty="0">
                <a:solidFill>
                  <a:srgbClr val="EC7225"/>
                </a:solidFill>
              </a:rPr>
              <a:t>Join Audio</a:t>
            </a:r>
            <a:r>
              <a:rPr lang="en-NZ" dirty="0"/>
              <a:t>’ (bottom-left of your screen).</a:t>
            </a:r>
          </a:p>
          <a:p>
            <a:r>
              <a:rPr lang="en-NZ" dirty="0"/>
              <a:t>Want to ask a question? Click ‘</a:t>
            </a:r>
            <a:r>
              <a:rPr lang="en-NZ" b="1" dirty="0">
                <a:solidFill>
                  <a:srgbClr val="EC7225"/>
                </a:solidFill>
              </a:rPr>
              <a:t>Q&amp;A</a:t>
            </a:r>
            <a:r>
              <a:rPr lang="en-NZ" dirty="0"/>
              <a:t>’ (bottom-middle) and type in your question.</a:t>
            </a:r>
          </a:p>
        </p:txBody>
      </p:sp>
      <p:pic>
        <p:nvPicPr>
          <p:cNvPr id="4" name="Picture 3" descr="A screenshot of a cell phone&#10;&#10;Description generated with very high confidence">
            <a:extLst>
              <a:ext uri="{FF2B5EF4-FFF2-40B4-BE49-F238E27FC236}">
                <a16:creationId xmlns:a16="http://schemas.microsoft.com/office/drawing/2014/main" id="{A184BBF4-CA91-42FD-BB8D-DB33449B44C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5690" y="1451430"/>
            <a:ext cx="11127615" cy="622303"/>
          </a:xfrm>
          <a:prstGeom prst="rect">
            <a:avLst/>
          </a:prstGeom>
          <a:ln>
            <a:solidFill>
              <a:schemeClr val="tx1"/>
            </a:solidFill>
          </a:ln>
        </p:spPr>
      </p:pic>
      <p:pic>
        <p:nvPicPr>
          <p:cNvPr id="6" name="Picture 5" descr="A screenshot of a social media post&#10;&#10;Description generated with very high confidence">
            <a:extLst>
              <a:ext uri="{FF2B5EF4-FFF2-40B4-BE49-F238E27FC236}">
                <a16:creationId xmlns:a16="http://schemas.microsoft.com/office/drawing/2014/main" id="{F566C8C9-246F-4A98-B641-D6E218A8AB6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798637" y="2324782"/>
            <a:ext cx="2974667" cy="3335789"/>
          </a:xfrm>
          <a:prstGeom prst="rect">
            <a:avLst/>
          </a:prstGeom>
          <a:ln>
            <a:solidFill>
              <a:schemeClr val="tx1"/>
            </a:solidFill>
          </a:ln>
        </p:spPr>
      </p:pic>
    </p:spTree>
    <p:extLst>
      <p:ext uri="{BB962C8B-B14F-4D97-AF65-F5344CB8AC3E}">
        <p14:creationId xmlns:p14="http://schemas.microsoft.com/office/powerpoint/2010/main" val="153013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Risk management, education and training</a:t>
            </a:r>
          </a:p>
        </p:txBody>
      </p:sp>
      <p:sp>
        <p:nvSpPr>
          <p:cNvPr id="3" name="Content Placeholder 2"/>
          <p:cNvSpPr>
            <a:spLocks noGrp="1"/>
          </p:cNvSpPr>
          <p:nvPr>
            <p:ph idx="1"/>
          </p:nvPr>
        </p:nvSpPr>
        <p:spPr/>
        <p:txBody>
          <a:bodyPr>
            <a:normAutofit/>
          </a:bodyPr>
          <a:lstStyle/>
          <a:p>
            <a:pPr marL="0" indent="0">
              <a:buNone/>
            </a:pPr>
            <a:r>
              <a:rPr lang="en-NZ" dirty="0"/>
              <a:t>WorkSafe has guides on knowing the risks associated with hazardous substances and managing those risks:</a:t>
            </a:r>
          </a:p>
          <a:p>
            <a:pPr marL="0" indent="0">
              <a:buNone/>
            </a:pPr>
            <a:r>
              <a:rPr lang="en-NZ" dirty="0">
                <a:hlinkClick r:id="rId3"/>
              </a:rPr>
              <a:t>https://worksafe.govt.nz/topic-and-industry/hazardous-substances/managing/risk-management/</a:t>
            </a:r>
            <a:endParaRPr lang="en-NZ" dirty="0"/>
          </a:p>
          <a:p>
            <a:pPr marL="0" indent="0">
              <a:buNone/>
            </a:pPr>
            <a:endParaRPr lang="en-NZ" dirty="0"/>
          </a:p>
          <a:p>
            <a:pPr marL="0" indent="0">
              <a:buNone/>
            </a:pPr>
            <a:r>
              <a:rPr lang="en-NZ" dirty="0"/>
              <a:t>The Hazardous Substances Toolbox has video training on hazardous substances:</a:t>
            </a:r>
          </a:p>
          <a:p>
            <a:pPr marL="0" indent="0">
              <a:buNone/>
            </a:pPr>
            <a:r>
              <a:rPr lang="en-NZ" dirty="0">
                <a:hlinkClick r:id="rId4"/>
              </a:rPr>
              <a:t>https://www.hazardoussubstances.govt.nz/videos</a:t>
            </a:r>
            <a:endParaRPr lang="en-NZ" dirty="0"/>
          </a:p>
          <a:p>
            <a:endParaRPr lang="en-NZ" dirty="0"/>
          </a:p>
        </p:txBody>
      </p:sp>
    </p:spTree>
    <p:extLst>
      <p:ext uri="{BB962C8B-B14F-4D97-AF65-F5344CB8AC3E}">
        <p14:creationId xmlns:p14="http://schemas.microsoft.com/office/powerpoint/2010/main" val="3537449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a:t>
            </a:r>
            <a:r>
              <a:rPr lang="en-NZ" b="1" dirty="0">
                <a:solidFill>
                  <a:srgbClr val="EC7225"/>
                </a:solidFill>
              </a:rPr>
              <a:t>assessment process</a:t>
            </a:r>
          </a:p>
        </p:txBody>
      </p:sp>
      <p:sp>
        <p:nvSpPr>
          <p:cNvPr id="3" name="Text Placeholder 2">
            <a:extLst>
              <a:ext uri="{FF2B5EF4-FFF2-40B4-BE49-F238E27FC236}">
                <a16:creationId xmlns:a16="http://schemas.microsoft.com/office/drawing/2014/main" id="{61F75617-73BF-4AC8-9335-7BB44D1D7606}"/>
              </a:ext>
            </a:extLst>
          </p:cNvPr>
          <p:cNvSpPr>
            <a:spLocks noGrp="1"/>
          </p:cNvSpPr>
          <p:nvPr>
            <p:ph type="body" idx="1"/>
          </p:nvPr>
        </p:nvSpPr>
        <p:spPr/>
        <p:txBody>
          <a:bodyPr/>
          <a:lstStyle/>
          <a:p>
            <a:endParaRPr lang="en-NZ"/>
          </a:p>
        </p:txBody>
      </p:sp>
    </p:spTree>
    <p:extLst>
      <p:ext uri="{BB962C8B-B14F-4D97-AF65-F5344CB8AC3E}">
        <p14:creationId xmlns:p14="http://schemas.microsoft.com/office/powerpoint/2010/main" val="2974021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58357-8B6F-4B15-B596-84C021A7267C}"/>
              </a:ext>
            </a:extLst>
          </p:cNvPr>
          <p:cNvSpPr>
            <a:spLocks noGrp="1"/>
          </p:cNvSpPr>
          <p:nvPr>
            <p:ph type="title"/>
          </p:nvPr>
        </p:nvSpPr>
        <p:spPr/>
        <p:txBody>
          <a:bodyPr/>
          <a:lstStyle/>
          <a:p>
            <a:r>
              <a:rPr lang="en-NZ" dirty="0"/>
              <a:t>What assessors look for: </a:t>
            </a:r>
            <a:r>
              <a:rPr lang="en-NZ" b="1" dirty="0">
                <a:solidFill>
                  <a:srgbClr val="EC7225"/>
                </a:solidFill>
              </a:rPr>
              <a:t>staff responsibilities</a:t>
            </a:r>
          </a:p>
        </p:txBody>
      </p:sp>
      <p:sp>
        <p:nvSpPr>
          <p:cNvPr id="5" name="Content Placeholder 4">
            <a:extLst>
              <a:ext uri="{FF2B5EF4-FFF2-40B4-BE49-F238E27FC236}">
                <a16:creationId xmlns:a16="http://schemas.microsoft.com/office/drawing/2014/main" id="{377724F2-03CD-4807-B20D-F6E7EEE2B709}"/>
              </a:ext>
            </a:extLst>
          </p:cNvPr>
          <p:cNvSpPr>
            <a:spLocks noGrp="1"/>
          </p:cNvSpPr>
          <p:nvPr>
            <p:ph idx="1"/>
          </p:nvPr>
        </p:nvSpPr>
        <p:spPr/>
        <p:txBody>
          <a:bodyPr/>
          <a:lstStyle/>
          <a:p>
            <a:r>
              <a:rPr lang="en-NZ" b="1" dirty="0">
                <a:solidFill>
                  <a:srgbClr val="EC7225"/>
                </a:solidFill>
              </a:rPr>
              <a:t>Minutes of staff meetings and owners’ meeting</a:t>
            </a:r>
            <a:r>
              <a:rPr lang="en-NZ" dirty="0"/>
              <a:t>s where health and safety has been </a:t>
            </a:r>
            <a:r>
              <a:rPr lang="en-NZ" b="1" dirty="0">
                <a:solidFill>
                  <a:srgbClr val="EC7225"/>
                </a:solidFill>
              </a:rPr>
              <a:t>reported or discussed</a:t>
            </a:r>
          </a:p>
          <a:p>
            <a:r>
              <a:rPr lang="en-NZ" dirty="0"/>
              <a:t>Evidence of </a:t>
            </a:r>
            <a:r>
              <a:rPr lang="en-NZ" b="1" dirty="0">
                <a:solidFill>
                  <a:srgbClr val="EC7225"/>
                </a:solidFill>
              </a:rPr>
              <a:t>education, upskilling and training </a:t>
            </a:r>
            <a:r>
              <a:rPr lang="en-NZ" dirty="0"/>
              <a:t>undertaken in relation to health and safety or written up in your self assessment information</a:t>
            </a:r>
          </a:p>
          <a:p>
            <a:r>
              <a:rPr lang="en-NZ" dirty="0"/>
              <a:t>Evidence to show how </a:t>
            </a:r>
            <a:r>
              <a:rPr lang="en-NZ" b="1" dirty="0">
                <a:solidFill>
                  <a:srgbClr val="EC7225"/>
                </a:solidFill>
              </a:rPr>
              <a:t>new staff are orientated </a:t>
            </a:r>
            <a:r>
              <a:rPr lang="en-NZ" dirty="0"/>
              <a:t>to the practice health and safety processes</a:t>
            </a:r>
          </a:p>
          <a:p>
            <a:pPr marL="0" indent="0">
              <a:buNone/>
            </a:pPr>
            <a:endParaRPr lang="en-NZ" dirty="0">
              <a:solidFill>
                <a:srgbClr val="FF0000"/>
              </a:solidFill>
            </a:endParaRPr>
          </a:p>
          <a:p>
            <a:pPr marL="0" indent="0">
              <a:buNone/>
            </a:pPr>
            <a:r>
              <a:rPr lang="en-NZ" dirty="0">
                <a:solidFill>
                  <a:srgbClr val="FF0000"/>
                </a:solidFill>
              </a:rPr>
              <a:t>Remember – </a:t>
            </a:r>
            <a:r>
              <a:rPr lang="en-NZ" b="1" dirty="0">
                <a:solidFill>
                  <a:srgbClr val="FF0000"/>
                </a:solidFill>
              </a:rPr>
              <a:t>do not upload </a:t>
            </a:r>
            <a:r>
              <a:rPr lang="en-NZ" dirty="0">
                <a:solidFill>
                  <a:srgbClr val="FF0000"/>
                </a:solidFill>
              </a:rPr>
              <a:t>any information that could identify a patient or has sensitive information about staff.</a:t>
            </a:r>
          </a:p>
          <a:p>
            <a:pPr marL="0" indent="0">
              <a:buNone/>
            </a:pPr>
            <a:endParaRPr lang="en-NZ" dirty="0"/>
          </a:p>
          <a:p>
            <a:endParaRPr lang="en-NZ" dirty="0"/>
          </a:p>
        </p:txBody>
      </p:sp>
    </p:spTree>
    <p:extLst>
      <p:ext uri="{BB962C8B-B14F-4D97-AF65-F5344CB8AC3E}">
        <p14:creationId xmlns:p14="http://schemas.microsoft.com/office/powerpoint/2010/main" val="2310348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DB68-DE97-4448-BB1D-0F2D284C9C36}"/>
              </a:ext>
            </a:extLst>
          </p:cNvPr>
          <p:cNvSpPr>
            <a:spLocks noGrp="1"/>
          </p:cNvSpPr>
          <p:nvPr>
            <p:ph type="title"/>
          </p:nvPr>
        </p:nvSpPr>
        <p:spPr/>
        <p:txBody>
          <a:bodyPr/>
          <a:lstStyle/>
          <a:p>
            <a:r>
              <a:rPr lang="en-NZ" dirty="0"/>
              <a:t>What assessors look for: </a:t>
            </a:r>
            <a:r>
              <a:rPr lang="en-NZ" b="1" dirty="0">
                <a:solidFill>
                  <a:srgbClr val="EC7225"/>
                </a:solidFill>
              </a:rPr>
              <a:t>policies, reporting and processes</a:t>
            </a:r>
          </a:p>
        </p:txBody>
      </p:sp>
      <p:sp>
        <p:nvSpPr>
          <p:cNvPr id="3" name="Content Placeholder 2">
            <a:extLst>
              <a:ext uri="{FF2B5EF4-FFF2-40B4-BE49-F238E27FC236}">
                <a16:creationId xmlns:a16="http://schemas.microsoft.com/office/drawing/2014/main" id="{7AD3B956-7828-4480-B1CD-F58C47C1E789}"/>
              </a:ext>
            </a:extLst>
          </p:cNvPr>
          <p:cNvSpPr>
            <a:spLocks noGrp="1"/>
          </p:cNvSpPr>
          <p:nvPr>
            <p:ph idx="1"/>
          </p:nvPr>
        </p:nvSpPr>
        <p:spPr/>
        <p:txBody>
          <a:bodyPr>
            <a:normAutofit/>
          </a:bodyPr>
          <a:lstStyle/>
          <a:p>
            <a:r>
              <a:rPr lang="en-US" dirty="0"/>
              <a:t>The practice’s </a:t>
            </a:r>
            <a:r>
              <a:rPr lang="en-US" b="1" dirty="0">
                <a:solidFill>
                  <a:srgbClr val="EC7225"/>
                </a:solidFill>
              </a:rPr>
              <a:t>health and safety policy</a:t>
            </a:r>
          </a:p>
          <a:p>
            <a:r>
              <a:rPr lang="en-US" dirty="0"/>
              <a:t>A </a:t>
            </a:r>
            <a:r>
              <a:rPr lang="en-US" b="1" dirty="0">
                <a:solidFill>
                  <a:srgbClr val="EC7225"/>
                </a:solidFill>
              </a:rPr>
              <a:t>hazard or risk reporting form</a:t>
            </a:r>
          </a:p>
          <a:p>
            <a:r>
              <a:rPr lang="en-US" dirty="0"/>
              <a:t>The </a:t>
            </a:r>
            <a:r>
              <a:rPr lang="en-US" b="1" dirty="0">
                <a:solidFill>
                  <a:srgbClr val="EC7225"/>
                </a:solidFill>
              </a:rPr>
              <a:t>practice’s risk register </a:t>
            </a:r>
            <a:r>
              <a:rPr lang="en-US" dirty="0"/>
              <a:t>– this can be seen on the day of assessment visit</a:t>
            </a:r>
          </a:p>
          <a:p>
            <a:r>
              <a:rPr lang="en-US" b="1" dirty="0">
                <a:solidFill>
                  <a:srgbClr val="EC7225"/>
                </a:solidFill>
              </a:rPr>
              <a:t>Examples of reports, checks or audits </a:t>
            </a:r>
            <a:r>
              <a:rPr lang="en-US" dirty="0"/>
              <a:t>for hazards, accidents or incidents, demonstrating activity and action by your practice – these can be seen on the day or loaded as evidence</a:t>
            </a:r>
          </a:p>
        </p:txBody>
      </p:sp>
    </p:spTree>
    <p:extLst>
      <p:ext uri="{BB962C8B-B14F-4D97-AF65-F5344CB8AC3E}">
        <p14:creationId xmlns:p14="http://schemas.microsoft.com/office/powerpoint/2010/main" val="26511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noProof="0" dirty="0">
                <a:solidFill>
                  <a:srgbClr val="EC7225"/>
                </a:solidFill>
              </a:rPr>
              <a:t>Resources available </a:t>
            </a:r>
            <a:r>
              <a:rPr lang="en-NZ" noProof="0" dirty="0"/>
              <a:t>to support you</a:t>
            </a:r>
          </a:p>
        </p:txBody>
      </p:sp>
      <p:sp>
        <p:nvSpPr>
          <p:cNvPr id="4" name="Text Placeholder 3"/>
          <p:cNvSpPr>
            <a:spLocks noGrp="1"/>
          </p:cNvSpPr>
          <p:nvPr>
            <p:ph idx="1"/>
          </p:nvPr>
        </p:nvSpPr>
        <p:spPr/>
        <p:txBody>
          <a:bodyPr/>
          <a:lstStyle/>
          <a:p>
            <a:r>
              <a:rPr lang="en-US" dirty="0"/>
              <a:t>WorkSafe NZ’s website</a:t>
            </a:r>
          </a:p>
          <a:p>
            <a:r>
              <a:rPr lang="en-US" dirty="0"/>
              <a:t>Employers and Manufacturers Association (EMA)</a:t>
            </a:r>
          </a:p>
          <a:p>
            <a:r>
              <a:rPr lang="en-US" dirty="0"/>
              <a:t>Health and Safety at Work Act 2015 and Regulations</a:t>
            </a:r>
          </a:p>
        </p:txBody>
      </p:sp>
    </p:spTree>
    <p:extLst>
      <p:ext uri="{BB962C8B-B14F-4D97-AF65-F5344CB8AC3E}">
        <p14:creationId xmlns:p14="http://schemas.microsoft.com/office/powerpoint/2010/main" val="179845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EC7225"/>
                </a:solidFill>
              </a:rPr>
              <a:t>College resources</a:t>
            </a:r>
          </a:p>
        </p:txBody>
      </p:sp>
      <p:sp>
        <p:nvSpPr>
          <p:cNvPr id="3" name="Content Placeholder 2"/>
          <p:cNvSpPr>
            <a:spLocks noGrp="1"/>
          </p:cNvSpPr>
          <p:nvPr>
            <p:ph idx="1"/>
          </p:nvPr>
        </p:nvSpPr>
        <p:spPr/>
        <p:txBody>
          <a:bodyPr/>
          <a:lstStyle/>
          <a:p>
            <a:r>
              <a:rPr lang="en-US" i="1" dirty="0"/>
              <a:t>Aiming for Excellence </a:t>
            </a:r>
            <a:r>
              <a:rPr lang="en-US" dirty="0"/>
              <a:t>Standard – Indicator 19 guidance notes (pages 79–84)</a:t>
            </a:r>
          </a:p>
          <a:p>
            <a:r>
              <a:rPr lang="en-US" dirty="0"/>
              <a:t>Resources alongside this webinar</a:t>
            </a:r>
          </a:p>
          <a:p>
            <a:pPr lvl="1"/>
            <a:r>
              <a:rPr lang="en-US" dirty="0"/>
              <a:t>Risk (hazard) register</a:t>
            </a:r>
          </a:p>
          <a:p>
            <a:pPr lvl="1"/>
            <a:r>
              <a:rPr lang="en-US" dirty="0"/>
              <a:t>Guidance on hazardous substances regulations</a:t>
            </a:r>
          </a:p>
          <a:p>
            <a:pPr lvl="1"/>
            <a:r>
              <a:rPr lang="en-US" dirty="0"/>
              <a:t>Audit tool</a:t>
            </a:r>
          </a:p>
          <a:p>
            <a:pPr lvl="1"/>
            <a:r>
              <a:rPr lang="en-US" dirty="0"/>
              <a:t>Environmental audit tool</a:t>
            </a:r>
          </a:p>
          <a:p>
            <a:pPr lvl="1"/>
            <a:r>
              <a:rPr lang="en-US" dirty="0"/>
              <a:t>Health and safety policy</a:t>
            </a:r>
          </a:p>
          <a:p>
            <a:pPr lvl="1"/>
            <a:r>
              <a:rPr lang="en-US" dirty="0"/>
              <a:t>Links to material safety data sheets</a:t>
            </a:r>
          </a:p>
          <a:p>
            <a:pPr marL="0" indent="0">
              <a:buNone/>
            </a:pPr>
            <a:r>
              <a:rPr lang="en-US" dirty="0">
                <a:hlinkClick r:id="rId3"/>
              </a:rPr>
              <a:t>https://rnzcgp.org.nz/indicator-19-webinar</a:t>
            </a:r>
            <a:endParaRPr lang="en-US" dirty="0"/>
          </a:p>
          <a:p>
            <a:pPr lvl="1"/>
            <a:endParaRPr lang="en-US" dirty="0"/>
          </a:p>
        </p:txBody>
      </p:sp>
    </p:spTree>
    <p:extLst>
      <p:ext uri="{BB962C8B-B14F-4D97-AF65-F5344CB8AC3E}">
        <p14:creationId xmlns:p14="http://schemas.microsoft.com/office/powerpoint/2010/main" val="1670153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9EBD-FB3C-4A24-80A2-FFD8913021D2}"/>
              </a:ext>
            </a:extLst>
          </p:cNvPr>
          <p:cNvSpPr>
            <a:spLocks noGrp="1"/>
          </p:cNvSpPr>
          <p:nvPr>
            <p:ph type="title"/>
          </p:nvPr>
        </p:nvSpPr>
        <p:spPr/>
        <p:txBody>
          <a:bodyPr/>
          <a:lstStyle/>
          <a:p>
            <a:r>
              <a:rPr lang="en-NZ" dirty="0"/>
              <a:t>Our </a:t>
            </a:r>
            <a:r>
              <a:rPr lang="en-NZ" b="1" dirty="0">
                <a:solidFill>
                  <a:srgbClr val="EC7225"/>
                </a:solidFill>
              </a:rPr>
              <a:t>next webinar</a:t>
            </a:r>
          </a:p>
        </p:txBody>
      </p:sp>
      <p:sp>
        <p:nvSpPr>
          <p:cNvPr id="3" name="Content Placeholder 2">
            <a:extLst>
              <a:ext uri="{FF2B5EF4-FFF2-40B4-BE49-F238E27FC236}">
                <a16:creationId xmlns:a16="http://schemas.microsoft.com/office/drawing/2014/main" id="{D463A3D4-C7C7-426B-9FC7-70F38DD2E570}"/>
              </a:ext>
            </a:extLst>
          </p:cNvPr>
          <p:cNvSpPr>
            <a:spLocks noGrp="1"/>
          </p:cNvSpPr>
          <p:nvPr>
            <p:ph idx="1"/>
          </p:nvPr>
        </p:nvSpPr>
        <p:spPr/>
        <p:txBody>
          <a:bodyPr/>
          <a:lstStyle/>
          <a:p>
            <a:pPr marL="0" indent="0">
              <a:buNone/>
            </a:pPr>
            <a:r>
              <a:rPr lang="en-NZ" dirty="0"/>
              <a:t>Our next webinar will cover two indicators: </a:t>
            </a:r>
          </a:p>
          <a:p>
            <a:r>
              <a:rPr lang="en-NZ" b="1" dirty="0">
                <a:solidFill>
                  <a:srgbClr val="EC7225"/>
                </a:solidFill>
              </a:rPr>
              <a:t>accurate and appropriate prescribing</a:t>
            </a:r>
            <a:r>
              <a:rPr lang="en-NZ" dirty="0"/>
              <a:t> (Indicator 24)</a:t>
            </a:r>
          </a:p>
          <a:p>
            <a:r>
              <a:rPr lang="en-NZ" b="1" dirty="0">
                <a:solidFill>
                  <a:srgbClr val="EC7225"/>
                </a:solidFill>
              </a:rPr>
              <a:t>reconciling medicines </a:t>
            </a:r>
            <a:r>
              <a:rPr lang="en-NZ" dirty="0"/>
              <a:t>(Indicator 32)</a:t>
            </a:r>
          </a:p>
          <a:p>
            <a:pPr marL="0" indent="0">
              <a:buNone/>
            </a:pPr>
            <a:endParaRPr lang="en-NZ" dirty="0"/>
          </a:p>
          <a:p>
            <a:pPr marL="0" indent="0">
              <a:buNone/>
            </a:pPr>
            <a:r>
              <a:rPr lang="en-NZ" dirty="0"/>
              <a:t>Dates:</a:t>
            </a:r>
          </a:p>
          <a:p>
            <a:r>
              <a:rPr lang="en-NZ" dirty="0"/>
              <a:t>Tuesday 12 June 2018, 2:30pm</a:t>
            </a:r>
          </a:p>
          <a:p>
            <a:r>
              <a:rPr lang="en-NZ" dirty="0"/>
              <a:t>Thursday 14 June 2018, 12:00noon</a:t>
            </a:r>
          </a:p>
          <a:p>
            <a:pPr marL="0" indent="0">
              <a:buNone/>
            </a:pPr>
            <a:r>
              <a:rPr lang="en-NZ" b="1" dirty="0">
                <a:solidFill>
                  <a:srgbClr val="EC7225"/>
                </a:solidFill>
              </a:rPr>
              <a:t>Register now</a:t>
            </a:r>
            <a:r>
              <a:rPr lang="en-NZ" dirty="0"/>
              <a:t>: </a:t>
            </a:r>
            <a:r>
              <a:rPr lang="en-NZ" dirty="0">
                <a:hlinkClick r:id="rId3"/>
              </a:rPr>
              <a:t>https://rnzcgp.org.nz/next-webinar</a:t>
            </a:r>
            <a:endParaRPr lang="en-NZ" dirty="0"/>
          </a:p>
          <a:p>
            <a:endParaRPr lang="en-NZ" dirty="0"/>
          </a:p>
        </p:txBody>
      </p:sp>
    </p:spTree>
    <p:extLst>
      <p:ext uri="{BB962C8B-B14F-4D97-AF65-F5344CB8AC3E}">
        <p14:creationId xmlns:p14="http://schemas.microsoft.com/office/powerpoint/2010/main" val="1956019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0CEF-D876-40E8-961C-9DD65CEE9295}"/>
              </a:ext>
            </a:extLst>
          </p:cNvPr>
          <p:cNvSpPr>
            <a:spLocks noGrp="1"/>
          </p:cNvSpPr>
          <p:nvPr>
            <p:ph type="title"/>
          </p:nvPr>
        </p:nvSpPr>
        <p:spPr>
          <a:xfrm>
            <a:off x="838200" y="365125"/>
            <a:ext cx="10515600" cy="1325563"/>
          </a:xfrm>
        </p:spPr>
        <p:txBody>
          <a:bodyPr/>
          <a:lstStyle/>
          <a:p>
            <a:r>
              <a:rPr lang="en-NZ" b="1">
                <a:solidFill>
                  <a:srgbClr val="EC7225"/>
                </a:solidFill>
              </a:rPr>
              <a:t>Answering your questions</a:t>
            </a:r>
            <a:endParaRPr lang="en-NZ" b="1" dirty="0">
              <a:solidFill>
                <a:srgbClr val="EC7225"/>
              </a:solidFill>
            </a:endParaRPr>
          </a:p>
        </p:txBody>
      </p:sp>
      <p:pic>
        <p:nvPicPr>
          <p:cNvPr id="8" name="Content Placeholder 7" descr="A picture containing indoor, toaster, table&#10;&#10;Description generated with high confidence">
            <a:extLst>
              <a:ext uri="{FF2B5EF4-FFF2-40B4-BE49-F238E27FC236}">
                <a16:creationId xmlns:a16="http://schemas.microsoft.com/office/drawing/2014/main" id="{CAC882F5-D16F-4142-B5FF-52381AE0E72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69705" y="2095274"/>
            <a:ext cx="4852590" cy="3812040"/>
          </a:xfrm>
        </p:spPr>
      </p:pic>
    </p:spTree>
    <p:extLst>
      <p:ext uri="{BB962C8B-B14F-4D97-AF65-F5344CB8AC3E}">
        <p14:creationId xmlns:p14="http://schemas.microsoft.com/office/powerpoint/2010/main" val="1009267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0111-A5D0-4C5D-B785-BD2DCFFEDFB9}"/>
              </a:ext>
            </a:extLst>
          </p:cNvPr>
          <p:cNvSpPr>
            <a:spLocks noGrp="1"/>
          </p:cNvSpPr>
          <p:nvPr>
            <p:ph type="title"/>
          </p:nvPr>
        </p:nvSpPr>
        <p:spPr>
          <a:xfrm>
            <a:off x="712107" y="196624"/>
            <a:ext cx="10515600" cy="2852737"/>
          </a:xfrm>
        </p:spPr>
        <p:txBody>
          <a:bodyPr/>
          <a:lstStyle/>
          <a:p>
            <a:r>
              <a:rPr lang="en-NZ" b="1" noProof="0" dirty="0">
                <a:solidFill>
                  <a:srgbClr val="EC7225"/>
                </a:solidFill>
              </a:rPr>
              <a:t>Thank you</a:t>
            </a:r>
          </a:p>
        </p:txBody>
      </p:sp>
      <p:sp>
        <p:nvSpPr>
          <p:cNvPr id="3" name="Text Placeholder 2">
            <a:extLst>
              <a:ext uri="{FF2B5EF4-FFF2-40B4-BE49-F238E27FC236}">
                <a16:creationId xmlns:a16="http://schemas.microsoft.com/office/drawing/2014/main" id="{48CFF349-4789-4CB4-990B-A6E30EB127F5}"/>
              </a:ext>
            </a:extLst>
          </p:cNvPr>
          <p:cNvSpPr>
            <a:spLocks noGrp="1"/>
          </p:cNvSpPr>
          <p:nvPr>
            <p:ph type="body" idx="1"/>
          </p:nvPr>
        </p:nvSpPr>
        <p:spPr>
          <a:xfrm>
            <a:off x="929821" y="3348491"/>
            <a:ext cx="10515600" cy="1500187"/>
          </a:xfrm>
        </p:spPr>
        <p:txBody>
          <a:bodyPr>
            <a:noAutofit/>
          </a:bodyPr>
          <a:lstStyle/>
          <a:p>
            <a:r>
              <a:rPr lang="en-NZ" noProof="0" dirty="0"/>
              <a:t>Please complete our feedback survey this afternoon. We’ll send you the summary and these slides soon!</a:t>
            </a:r>
          </a:p>
          <a:p>
            <a:r>
              <a:rPr lang="en-NZ" noProof="0" dirty="0">
                <a:hlinkClick r:id="rId3"/>
              </a:rPr>
              <a:t>quality@rnzcgp.org.nz</a:t>
            </a:r>
            <a:endParaRPr lang="en-NZ" dirty="0"/>
          </a:p>
          <a:p>
            <a:endParaRPr lang="en-NZ" noProof="0" dirty="0"/>
          </a:p>
          <a:p>
            <a:r>
              <a:rPr lang="en-US" dirty="0"/>
              <a:t>We’d like to acknowledge ProCare Health Network for sharing its health and safety resources with the College which are provided to you for this webinar.</a:t>
            </a:r>
          </a:p>
          <a:p>
            <a:endParaRPr lang="en-NZ" noProof="0" dirty="0"/>
          </a:p>
        </p:txBody>
      </p:sp>
    </p:spTree>
    <p:extLst>
      <p:ext uri="{BB962C8B-B14F-4D97-AF65-F5344CB8AC3E}">
        <p14:creationId xmlns:p14="http://schemas.microsoft.com/office/powerpoint/2010/main" val="282053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6275-AE90-4DD1-9DA9-C0010BAC8F8E}"/>
              </a:ext>
            </a:extLst>
          </p:cNvPr>
          <p:cNvSpPr>
            <a:spLocks noGrp="1"/>
          </p:cNvSpPr>
          <p:nvPr>
            <p:ph type="title"/>
          </p:nvPr>
        </p:nvSpPr>
        <p:spPr/>
        <p:txBody>
          <a:bodyPr/>
          <a:lstStyle/>
          <a:p>
            <a:r>
              <a:rPr lang="en-NZ" b="1">
                <a:solidFill>
                  <a:srgbClr val="EC7225"/>
                </a:solidFill>
              </a:rPr>
              <a:t>Our webinars</a:t>
            </a:r>
            <a:endParaRPr lang="en-NZ" b="1" dirty="0">
              <a:solidFill>
                <a:srgbClr val="EC7225"/>
              </a:solidFill>
            </a:endParaRPr>
          </a:p>
        </p:txBody>
      </p:sp>
      <p:sp>
        <p:nvSpPr>
          <p:cNvPr id="3" name="Content Placeholder 2">
            <a:extLst>
              <a:ext uri="{FF2B5EF4-FFF2-40B4-BE49-F238E27FC236}">
                <a16:creationId xmlns:a16="http://schemas.microsoft.com/office/drawing/2014/main" id="{F39C25AA-8667-4B0C-8EBC-95936A931555}"/>
              </a:ext>
            </a:extLst>
          </p:cNvPr>
          <p:cNvSpPr>
            <a:spLocks noGrp="1"/>
          </p:cNvSpPr>
          <p:nvPr>
            <p:ph idx="1"/>
          </p:nvPr>
        </p:nvSpPr>
        <p:spPr/>
        <p:txBody>
          <a:bodyPr/>
          <a:lstStyle/>
          <a:p>
            <a:r>
              <a:rPr lang="en-NZ"/>
              <a:t>To support practices in </a:t>
            </a:r>
            <a:r>
              <a:rPr lang="en-NZ" b="1">
                <a:solidFill>
                  <a:srgbClr val="EC7225"/>
                </a:solidFill>
              </a:rPr>
              <a:t>achieving and maintaining</a:t>
            </a:r>
            <a:r>
              <a:rPr lang="en-NZ"/>
              <a:t> CORNERSTONE® accreditation. </a:t>
            </a:r>
          </a:p>
          <a:p>
            <a:r>
              <a:rPr lang="en-NZ"/>
              <a:t>For each webinar we’ll put resources online, including these</a:t>
            </a:r>
            <a:r>
              <a:rPr lang="en-NZ" b="1">
                <a:solidFill>
                  <a:srgbClr val="EC7225"/>
                </a:solidFill>
              </a:rPr>
              <a:t> slides,</a:t>
            </a:r>
            <a:r>
              <a:rPr lang="en-NZ"/>
              <a:t> a</a:t>
            </a:r>
            <a:r>
              <a:rPr lang="en-NZ" b="1">
                <a:solidFill>
                  <a:srgbClr val="EC7225"/>
                </a:solidFill>
              </a:rPr>
              <a:t> video, examples </a:t>
            </a:r>
            <a:r>
              <a:rPr lang="en-NZ"/>
              <a:t>and</a:t>
            </a:r>
            <a:r>
              <a:rPr lang="en-NZ" b="1">
                <a:solidFill>
                  <a:srgbClr val="EC7225"/>
                </a:solidFill>
              </a:rPr>
              <a:t> templates</a:t>
            </a:r>
            <a:r>
              <a:rPr lang="en-NZ"/>
              <a:t>.</a:t>
            </a:r>
          </a:p>
          <a:p>
            <a:r>
              <a:rPr lang="en-NZ"/>
              <a:t>These resources will be at </a:t>
            </a:r>
            <a:r>
              <a:rPr lang="en-NZ">
                <a:hlinkClick r:id="rId3"/>
              </a:rPr>
              <a:t>https://rnzcgp.org.nz/indicator-19-webinar</a:t>
            </a:r>
            <a:r>
              <a:rPr lang="en-NZ"/>
              <a:t> </a:t>
            </a:r>
          </a:p>
          <a:p>
            <a:r>
              <a:rPr lang="en-NZ"/>
              <a:t>Give us your feedback: we’ll send you a </a:t>
            </a:r>
            <a:r>
              <a:rPr lang="en-NZ" b="1">
                <a:solidFill>
                  <a:srgbClr val="EC7225"/>
                </a:solidFill>
              </a:rPr>
              <a:t>survey</a:t>
            </a:r>
            <a:r>
              <a:rPr lang="en-NZ"/>
              <a:t> afterwards.</a:t>
            </a:r>
            <a:endParaRPr lang="en-NZ" dirty="0"/>
          </a:p>
        </p:txBody>
      </p:sp>
    </p:spTree>
    <p:extLst>
      <p:ext uri="{BB962C8B-B14F-4D97-AF65-F5344CB8AC3E}">
        <p14:creationId xmlns:p14="http://schemas.microsoft.com/office/powerpoint/2010/main" val="329813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crowd of people in a room&#10;&#10;Description generated with very high confidence">
            <a:extLst>
              <a:ext uri="{FF2B5EF4-FFF2-40B4-BE49-F238E27FC236}">
                <a16:creationId xmlns:a16="http://schemas.microsoft.com/office/drawing/2014/main" id="{1F9D8738-D6C7-4B67-9519-E6C35954AA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9525"/>
            <a:ext cx="12192000" cy="8137525"/>
          </a:xfrm>
          <a:prstGeom prst="rect">
            <a:avLst/>
          </a:prstGeom>
        </p:spPr>
      </p:pic>
      <p:sp>
        <p:nvSpPr>
          <p:cNvPr id="9" name="Rectangle 8">
            <a:extLst>
              <a:ext uri="{FF2B5EF4-FFF2-40B4-BE49-F238E27FC236}">
                <a16:creationId xmlns:a16="http://schemas.microsoft.com/office/drawing/2014/main" id="{1D62B5B3-1014-45EB-9B85-5BF3CA367AD6}"/>
              </a:ext>
            </a:extLst>
          </p:cNvPr>
          <p:cNvSpPr/>
          <p:nvPr/>
        </p:nvSpPr>
        <p:spPr>
          <a:xfrm>
            <a:off x="0" y="4444677"/>
            <a:ext cx="12192000" cy="2413323"/>
          </a:xfrm>
          <a:prstGeom prst="rect">
            <a:avLst/>
          </a:prstGeom>
          <a:solidFill>
            <a:srgbClr val="000000">
              <a:alpha val="60000"/>
            </a:srgbClr>
          </a:solidFill>
          <a:ln>
            <a:solidFill>
              <a:srgbClr val="00000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 Placeholder 6">
            <a:extLst>
              <a:ext uri="{FF2B5EF4-FFF2-40B4-BE49-F238E27FC236}">
                <a16:creationId xmlns:a16="http://schemas.microsoft.com/office/drawing/2014/main" id="{F5E9C642-1DA7-4D68-9EB9-849FC1635EE3}"/>
              </a:ext>
            </a:extLst>
          </p:cNvPr>
          <p:cNvSpPr>
            <a:spLocks noGrp="1"/>
          </p:cNvSpPr>
          <p:nvPr>
            <p:ph type="body" idx="1"/>
          </p:nvPr>
        </p:nvSpPr>
        <p:spPr>
          <a:xfrm>
            <a:off x="838200" y="5046562"/>
            <a:ext cx="10515600" cy="1244910"/>
          </a:xfrm>
        </p:spPr>
        <p:txBody>
          <a:bodyPr>
            <a:normAutofit fontScale="77500" lnSpcReduction="20000"/>
          </a:bodyPr>
          <a:lstStyle/>
          <a:p>
            <a:r>
              <a:rPr lang="en-NZ" sz="7200" dirty="0">
                <a:solidFill>
                  <a:srgbClr val="EC7225"/>
                </a:solidFill>
              </a:rPr>
              <a:t>Quality Symposium – 26 July 2018</a:t>
            </a:r>
          </a:p>
          <a:p>
            <a:r>
              <a:rPr lang="en-NZ" sz="3900" dirty="0">
                <a:solidFill>
                  <a:schemeClr val="bg1"/>
                </a:solidFill>
              </a:rPr>
              <a:t>www.conference.co.nz/gp18</a:t>
            </a:r>
          </a:p>
        </p:txBody>
      </p:sp>
    </p:spTree>
    <p:extLst>
      <p:ext uri="{BB962C8B-B14F-4D97-AF65-F5344CB8AC3E}">
        <p14:creationId xmlns:p14="http://schemas.microsoft.com/office/powerpoint/2010/main" val="174879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80E6-6CF3-490F-97A6-67E57C114AE4}"/>
              </a:ext>
            </a:extLst>
          </p:cNvPr>
          <p:cNvSpPr>
            <a:spLocks noGrp="1"/>
          </p:cNvSpPr>
          <p:nvPr>
            <p:ph type="title"/>
          </p:nvPr>
        </p:nvSpPr>
        <p:spPr/>
        <p:txBody>
          <a:bodyPr/>
          <a:lstStyle/>
          <a:p>
            <a:r>
              <a:rPr lang="en-NZ" b="1" noProof="0" dirty="0">
                <a:solidFill>
                  <a:srgbClr val="EC7225"/>
                </a:solidFill>
              </a:rPr>
              <a:t>Health and safety</a:t>
            </a:r>
          </a:p>
        </p:txBody>
      </p:sp>
      <p:sp>
        <p:nvSpPr>
          <p:cNvPr id="3" name="Content Placeholder 2">
            <a:extLst>
              <a:ext uri="{FF2B5EF4-FFF2-40B4-BE49-F238E27FC236}">
                <a16:creationId xmlns:a16="http://schemas.microsoft.com/office/drawing/2014/main" id="{93134436-1CD2-4F9A-ABA5-836B7FF3F6B0}"/>
              </a:ext>
            </a:extLst>
          </p:cNvPr>
          <p:cNvSpPr>
            <a:spLocks noGrp="1"/>
          </p:cNvSpPr>
          <p:nvPr>
            <p:ph sz="half" idx="1"/>
          </p:nvPr>
        </p:nvSpPr>
        <p:spPr/>
        <p:txBody>
          <a:bodyPr/>
          <a:lstStyle/>
          <a:p>
            <a:pPr marL="0" indent="0">
              <a:buNone/>
            </a:pPr>
            <a:r>
              <a:rPr lang="en-US" dirty="0">
                <a:solidFill>
                  <a:schemeClr val="bg1">
                    <a:lumMod val="50000"/>
                  </a:schemeClr>
                </a:solidFill>
              </a:rPr>
              <a:t>For practices still working under the </a:t>
            </a:r>
            <a:r>
              <a:rPr lang="en-US" b="1" dirty="0"/>
              <a:t>2011-14 Standard</a:t>
            </a:r>
            <a:r>
              <a:rPr lang="en-US" dirty="0">
                <a:solidFill>
                  <a:schemeClr val="bg1">
                    <a:lumMod val="50000"/>
                  </a:schemeClr>
                </a:solidFill>
              </a:rPr>
              <a:t>, this presentation aligns with </a:t>
            </a:r>
            <a:r>
              <a:rPr lang="en-US" b="1" dirty="0"/>
              <a:t>Indicator 20</a:t>
            </a:r>
            <a:r>
              <a:rPr lang="en-US" dirty="0">
                <a:solidFill>
                  <a:schemeClr val="bg1">
                    <a:lumMod val="50000"/>
                  </a:schemeClr>
                </a:solidFill>
              </a:rPr>
              <a:t>.</a:t>
            </a:r>
            <a:endParaRPr lang="en-NZ" dirty="0">
              <a:solidFill>
                <a:schemeClr val="bg1">
                  <a:lumMod val="50000"/>
                </a:schemeClr>
              </a:solidFill>
            </a:endParaRPr>
          </a:p>
          <a:p>
            <a:pPr marL="0" indent="0">
              <a:buNone/>
            </a:pPr>
            <a:endParaRPr lang="en-NZ" noProof="0" dirty="0"/>
          </a:p>
        </p:txBody>
      </p:sp>
      <p:sp>
        <p:nvSpPr>
          <p:cNvPr id="5" name="Content Placeholder 4">
            <a:extLst>
              <a:ext uri="{FF2B5EF4-FFF2-40B4-BE49-F238E27FC236}">
                <a16:creationId xmlns:a16="http://schemas.microsoft.com/office/drawing/2014/main" id="{9521FB63-8EC8-4866-B6AF-4215D4746B14}"/>
              </a:ext>
            </a:extLst>
          </p:cNvPr>
          <p:cNvSpPr>
            <a:spLocks noGrp="1"/>
          </p:cNvSpPr>
          <p:nvPr>
            <p:ph sz="half" idx="2"/>
          </p:nvPr>
        </p:nvSpPr>
        <p:spPr/>
        <p:txBody>
          <a:bodyPr/>
          <a:lstStyle/>
          <a:p>
            <a:endParaRPr lang="en-NZ"/>
          </a:p>
        </p:txBody>
      </p:sp>
      <p:pic>
        <p:nvPicPr>
          <p:cNvPr id="8" name="Content Placeholder 6" descr="A person in a red shirt&#10;&#10;Description generated with very high confidence">
            <a:extLst>
              <a:ext uri="{FF2B5EF4-FFF2-40B4-BE49-F238E27FC236}">
                <a16:creationId xmlns:a16="http://schemas.microsoft.com/office/drawing/2014/main" id="{632C943F-F427-499D-919D-B337FC1A7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2" y="0"/>
            <a:ext cx="6846661" cy="6846661"/>
          </a:xfrm>
          <a:prstGeom prst="rect">
            <a:avLst/>
          </a:prstGeom>
        </p:spPr>
      </p:pic>
    </p:spTree>
    <p:extLst>
      <p:ext uri="{BB962C8B-B14F-4D97-AF65-F5344CB8AC3E}">
        <p14:creationId xmlns:p14="http://schemas.microsoft.com/office/powerpoint/2010/main" val="223963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5054-F3D3-4700-8B22-EBABA3CC4152}"/>
              </a:ext>
            </a:extLst>
          </p:cNvPr>
          <p:cNvSpPr>
            <a:spLocks noGrp="1"/>
          </p:cNvSpPr>
          <p:nvPr>
            <p:ph type="title"/>
          </p:nvPr>
        </p:nvSpPr>
        <p:spPr/>
        <p:txBody>
          <a:bodyPr/>
          <a:lstStyle/>
          <a:p>
            <a:r>
              <a:rPr lang="en-NZ" dirty="0"/>
              <a:t>The </a:t>
            </a:r>
            <a:r>
              <a:rPr lang="en-NZ" b="1" dirty="0">
                <a:solidFill>
                  <a:srgbClr val="EC7225"/>
                </a:solidFill>
              </a:rPr>
              <a:t>Health and Safety at Work Act 2015</a:t>
            </a:r>
          </a:p>
        </p:txBody>
      </p:sp>
      <p:sp>
        <p:nvSpPr>
          <p:cNvPr id="6" name="Content Placeholder 5">
            <a:extLst>
              <a:ext uri="{FF2B5EF4-FFF2-40B4-BE49-F238E27FC236}">
                <a16:creationId xmlns:a16="http://schemas.microsoft.com/office/drawing/2014/main" id="{5058C8BE-4042-4870-B359-8FA098B6B0E7}"/>
              </a:ext>
            </a:extLst>
          </p:cNvPr>
          <p:cNvSpPr>
            <a:spLocks noGrp="1"/>
          </p:cNvSpPr>
          <p:nvPr>
            <p:ph idx="1"/>
          </p:nvPr>
        </p:nvSpPr>
        <p:spPr/>
        <p:txBody>
          <a:bodyPr>
            <a:normAutofit/>
          </a:bodyPr>
          <a:lstStyle/>
          <a:p>
            <a:pPr marL="0" indent="0">
              <a:buNone/>
            </a:pPr>
            <a:r>
              <a:rPr lang="en-US" dirty="0"/>
              <a:t>Recap on four key points that should already be in place:</a:t>
            </a:r>
          </a:p>
          <a:p>
            <a:pPr marL="0" indent="0">
              <a:buNone/>
            </a:pPr>
            <a:endParaRPr lang="en-US" dirty="0"/>
          </a:p>
          <a:p>
            <a:r>
              <a:rPr lang="en-US" dirty="0"/>
              <a:t>There should be </a:t>
            </a:r>
            <a:r>
              <a:rPr lang="en-US" b="1" dirty="0">
                <a:solidFill>
                  <a:srgbClr val="EC7225"/>
                </a:solidFill>
              </a:rPr>
              <a:t>clear responsibilities</a:t>
            </a:r>
          </a:p>
          <a:p>
            <a:r>
              <a:rPr lang="en-US" b="1" dirty="0">
                <a:solidFill>
                  <a:srgbClr val="EC7225"/>
                </a:solidFill>
              </a:rPr>
              <a:t>Workers are engaged </a:t>
            </a:r>
            <a:r>
              <a:rPr lang="en-US" dirty="0"/>
              <a:t>in health and safety and </a:t>
            </a:r>
            <a:r>
              <a:rPr lang="en-US" b="1" dirty="0">
                <a:solidFill>
                  <a:srgbClr val="EC7225"/>
                </a:solidFill>
              </a:rPr>
              <a:t>participate</a:t>
            </a:r>
            <a:r>
              <a:rPr lang="en-US" dirty="0"/>
              <a:t> in the changes and risk management</a:t>
            </a:r>
          </a:p>
          <a:p>
            <a:r>
              <a:rPr lang="en-US" dirty="0"/>
              <a:t>There are </a:t>
            </a:r>
            <a:r>
              <a:rPr lang="en-US" b="1" dirty="0">
                <a:solidFill>
                  <a:srgbClr val="EC7225"/>
                </a:solidFill>
              </a:rPr>
              <a:t>robust systems </a:t>
            </a:r>
            <a:r>
              <a:rPr lang="en-US" dirty="0"/>
              <a:t>to manage and control risk </a:t>
            </a:r>
          </a:p>
          <a:p>
            <a:r>
              <a:rPr lang="en-US" dirty="0"/>
              <a:t>Health and safety in the workplace is </a:t>
            </a:r>
            <a:r>
              <a:rPr lang="en-US" b="1" dirty="0">
                <a:solidFill>
                  <a:srgbClr val="EC7225"/>
                </a:solidFill>
              </a:rPr>
              <a:t>monitored and actioned </a:t>
            </a:r>
            <a:r>
              <a:rPr lang="en-US" dirty="0"/>
              <a:t>as required</a:t>
            </a:r>
          </a:p>
          <a:p>
            <a:endParaRPr lang="en-NZ" dirty="0"/>
          </a:p>
        </p:txBody>
      </p:sp>
    </p:spTree>
    <p:extLst>
      <p:ext uri="{BB962C8B-B14F-4D97-AF65-F5344CB8AC3E}">
        <p14:creationId xmlns:p14="http://schemas.microsoft.com/office/powerpoint/2010/main" val="123592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2B50-781D-4933-A3EC-DA8BC14EB30E}"/>
              </a:ext>
            </a:extLst>
          </p:cNvPr>
          <p:cNvSpPr>
            <a:spLocks noGrp="1"/>
          </p:cNvSpPr>
          <p:nvPr>
            <p:ph type="title"/>
          </p:nvPr>
        </p:nvSpPr>
        <p:spPr/>
        <p:txBody>
          <a:bodyPr/>
          <a:lstStyle/>
          <a:p>
            <a:r>
              <a:rPr lang="en-NZ" b="1" noProof="0">
                <a:solidFill>
                  <a:srgbClr val="EC7225"/>
                </a:solidFill>
              </a:rPr>
              <a:t>Criteria in Indicator 19</a:t>
            </a:r>
            <a:endParaRPr lang="en-NZ" b="1" noProof="0" dirty="0">
              <a:solidFill>
                <a:srgbClr val="EC7225"/>
              </a:solidFill>
            </a:endParaRPr>
          </a:p>
        </p:txBody>
      </p:sp>
      <p:sp>
        <p:nvSpPr>
          <p:cNvPr id="4" name="Text Placeholder 3">
            <a:extLst>
              <a:ext uri="{FF2B5EF4-FFF2-40B4-BE49-F238E27FC236}">
                <a16:creationId xmlns:a16="http://schemas.microsoft.com/office/drawing/2014/main" id="{9D6F5D88-6164-4795-8C37-AAFE43632095}"/>
              </a:ext>
            </a:extLst>
          </p:cNvPr>
          <p:cNvSpPr>
            <a:spLocks noGrp="1"/>
          </p:cNvSpPr>
          <p:nvPr>
            <p:ph type="body" idx="1"/>
          </p:nvPr>
        </p:nvSpPr>
        <p:spPr/>
        <p:txBody>
          <a:bodyPr>
            <a:normAutofit/>
          </a:bodyPr>
          <a:lstStyle/>
          <a:p>
            <a:r>
              <a:rPr lang="en-NZ" sz="3200" noProof="0">
                <a:solidFill>
                  <a:schemeClr val="bg1">
                    <a:lumMod val="50000"/>
                  </a:schemeClr>
                </a:solidFill>
              </a:rPr>
              <a:t>and </a:t>
            </a:r>
            <a:r>
              <a:rPr lang="en-NZ" sz="3200" b="1" noProof="0">
                <a:solidFill>
                  <a:schemeClr val="tx1"/>
                </a:solidFill>
              </a:rPr>
              <a:t>how to meet these criteria</a:t>
            </a:r>
            <a:endParaRPr lang="en-NZ" sz="3200" b="1" noProof="0" dirty="0">
              <a:solidFill>
                <a:schemeClr val="tx1"/>
              </a:solidFill>
            </a:endParaRPr>
          </a:p>
        </p:txBody>
      </p:sp>
    </p:spTree>
    <p:extLst>
      <p:ext uri="{BB962C8B-B14F-4D97-AF65-F5344CB8AC3E}">
        <p14:creationId xmlns:p14="http://schemas.microsoft.com/office/powerpoint/2010/main" val="321116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D780-0C1A-4342-A3D9-0116320D901D}"/>
              </a:ext>
            </a:extLst>
          </p:cNvPr>
          <p:cNvSpPr>
            <a:spLocks noGrp="1"/>
          </p:cNvSpPr>
          <p:nvPr>
            <p:ph type="title"/>
          </p:nvPr>
        </p:nvSpPr>
        <p:spPr/>
        <p:txBody>
          <a:bodyPr>
            <a:normAutofit fontScale="90000"/>
          </a:bodyPr>
          <a:lstStyle/>
          <a:p>
            <a:r>
              <a:rPr lang="en-NZ" b="1" dirty="0">
                <a:solidFill>
                  <a:srgbClr val="EC7225"/>
                </a:solidFill>
              </a:rPr>
              <a:t>19.1</a:t>
            </a:r>
            <a:r>
              <a:rPr lang="en-NZ" dirty="0"/>
              <a:t>: The general practice team is able to </a:t>
            </a:r>
            <a:r>
              <a:rPr lang="en-NZ" b="1" dirty="0">
                <a:solidFill>
                  <a:srgbClr val="EC7225"/>
                </a:solidFill>
              </a:rPr>
              <a:t>demonstrate</a:t>
            </a:r>
            <a:r>
              <a:rPr lang="en-NZ" dirty="0"/>
              <a:t> how they comply with the </a:t>
            </a:r>
            <a:r>
              <a:rPr lang="en-NZ" b="1" dirty="0">
                <a:solidFill>
                  <a:srgbClr val="EC7225"/>
                </a:solidFill>
              </a:rPr>
              <a:t>Health and Safety at Work Act 2015</a:t>
            </a:r>
            <a:r>
              <a:rPr lang="en-NZ" dirty="0"/>
              <a:t>.</a:t>
            </a:r>
          </a:p>
        </p:txBody>
      </p:sp>
      <p:sp>
        <p:nvSpPr>
          <p:cNvPr id="5" name="Text Placeholder 4">
            <a:extLst>
              <a:ext uri="{FF2B5EF4-FFF2-40B4-BE49-F238E27FC236}">
                <a16:creationId xmlns:a16="http://schemas.microsoft.com/office/drawing/2014/main" id="{D898284B-4E42-466A-A8A8-A088353A4C19}"/>
              </a:ext>
            </a:extLst>
          </p:cNvPr>
          <p:cNvSpPr>
            <a:spLocks noGrp="1"/>
          </p:cNvSpPr>
          <p:nvPr>
            <p:ph type="body" idx="1"/>
          </p:nvPr>
        </p:nvSpPr>
        <p:spPr/>
        <p:txBody>
          <a:bodyPr/>
          <a:lstStyle/>
          <a:p>
            <a:endParaRPr lang="en-NZ"/>
          </a:p>
        </p:txBody>
      </p:sp>
    </p:spTree>
    <p:extLst>
      <p:ext uri="{BB962C8B-B14F-4D97-AF65-F5344CB8AC3E}">
        <p14:creationId xmlns:p14="http://schemas.microsoft.com/office/powerpoint/2010/main" val="4287189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3167</Words>
  <Application>Microsoft Office PowerPoint</Application>
  <PresentationFormat>Widescreen</PresentationFormat>
  <Paragraphs>428</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Indicator 19: The practice team is committed to ensuring health and safety in the workplace</vt:lpstr>
      <vt:lpstr>Welcome and  housekeeping</vt:lpstr>
      <vt:lpstr>Hearing sound and accessing the Q&amp;A</vt:lpstr>
      <vt:lpstr>Our webinars</vt:lpstr>
      <vt:lpstr>PowerPoint Presentation</vt:lpstr>
      <vt:lpstr>Health and safety</vt:lpstr>
      <vt:lpstr>The Health and Safety at Work Act 2015</vt:lpstr>
      <vt:lpstr>Criteria in Indicator 19</vt:lpstr>
      <vt:lpstr>19.1: The general practice team is able to demonstrate how they comply with the Health and Safety at Work Act 2015.</vt:lpstr>
      <vt:lpstr>How do you demonstrate this?</vt:lpstr>
      <vt:lpstr>People responsibilities</vt:lpstr>
      <vt:lpstr>Systems and processes</vt:lpstr>
      <vt:lpstr>19.2: The practice has a designated health and safety coordinator who manages health and safety for the practice.</vt:lpstr>
      <vt:lpstr>Worker engagement and participation</vt:lpstr>
      <vt:lpstr>Risk (hazard) management</vt:lpstr>
      <vt:lpstr>Risk (hazard) register</vt:lpstr>
      <vt:lpstr>Risk (hazard) register</vt:lpstr>
      <vt:lpstr>Risk (hazard) register</vt:lpstr>
      <vt:lpstr>Risk Matrix</vt:lpstr>
      <vt:lpstr>What’s new?</vt:lpstr>
      <vt:lpstr>Hazardous substances</vt:lpstr>
      <vt:lpstr>What you must do</vt:lpstr>
      <vt:lpstr>How best to do this</vt:lpstr>
      <vt:lpstr>Hazardous substances inventory</vt:lpstr>
      <vt:lpstr>Use the Hazardous Substances Calculator</vt:lpstr>
      <vt:lpstr>Hazardous substances inventory</vt:lpstr>
      <vt:lpstr>Sample hazardous substances inventory</vt:lpstr>
      <vt:lpstr>Safety data sheets (SDS) </vt:lpstr>
      <vt:lpstr>Signage</vt:lpstr>
      <vt:lpstr>Risk management, education and training</vt:lpstr>
      <vt:lpstr>The assessment process</vt:lpstr>
      <vt:lpstr>What assessors look for: staff responsibilities</vt:lpstr>
      <vt:lpstr>What assessors look for: policies, reporting and processes</vt:lpstr>
      <vt:lpstr>Resources available to support you</vt:lpstr>
      <vt:lpstr>College resources</vt:lpstr>
      <vt:lpstr>Our next webinar</vt:lpstr>
      <vt:lpstr>Answering your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2018-05-02T23:04:55Z</dcterms:created>
  <dcterms:modified xsi:type="dcterms:W3CDTF">2018-05-02T23:05:21Z</dcterms:modified>
</cp:coreProperties>
</file>